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95C9A-EC3C-495D-B978-38C0AAF84B42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06790-629A-4CB9-97A9-70DD55327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98F95-D099-47DE-9D57-90C763C5ED7B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8E5C-FDA8-4127-BAFB-9808F2AA7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D57DE-002F-4C77-985C-9A379F648105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6FE28-112A-4794-8146-16E733EDA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C9480-03F8-4020-8B06-AB75D916B09B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EC85D-7E08-4110-85A7-4C58C0576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C9EAD-547D-41B2-B292-A611F0C751CC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C005-2792-4E04-B73D-C7706905F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C5BDB-CD73-4B57-BA36-CB92361157ED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47F6-868E-4D94-A0B4-C2889F3E2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06CDB-9B37-49E3-886C-557BE08A4003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62AEC-5A3F-4D97-9343-46DA20040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90474-2E4D-4891-8994-9D9757EB4A86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9D3BE-D9A5-43BA-8FD4-48114F3E06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2A832-8765-46E0-9A14-2E514C7FDCE4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08507-7AC7-4056-A752-14559D174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EE6E-3296-45CA-8B35-D5CBDF6CD437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D20AD-044D-4ED5-9BB0-FE19135145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C519E-E56D-47E2-9BD6-6823FB71825D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72B0-F321-4D88-B15D-64C91F172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15CE6A-DC6F-41E5-9D5E-484F6214D721}" type="datetimeFigureOut">
              <a:rPr lang="ru-RU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1CFB95-4AD3-4B64-AA05-804F4C79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umuk.ru/encyklopedia/1393.html" TargetMode="External"/><Relationship Id="rId2" Type="http://schemas.openxmlformats.org/officeDocument/2006/relationships/hyperlink" Target="http://www.xumuk.ru/encyklopedia/2024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xumuk.ru/encyklopedia/2115.html" TargetMode="External"/><Relationship Id="rId4" Type="http://schemas.openxmlformats.org/officeDocument/2006/relationships/hyperlink" Target="http://www.xumuk.ru/encyklopedia/1442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xumuk.ru/encyklopedia/2024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Лекция </a:t>
            </a:r>
            <a:r>
              <a:rPr lang="en-US" dirty="0" smtClean="0"/>
              <a:t>13</a:t>
            </a:r>
            <a:r>
              <a:rPr lang="ru-RU" dirty="0" smtClean="0"/>
              <a:t>. </a:t>
            </a:r>
            <a:r>
              <a:rPr lang="ru-RU" dirty="0"/>
              <a:t>Устойчивость </a:t>
            </a:r>
            <a:r>
              <a:rPr lang="ru-RU" dirty="0" err="1" smtClean="0"/>
              <a:t>нанодисперсных</a:t>
            </a:r>
            <a:r>
              <a:rPr lang="ru-RU" dirty="0" smtClean="0"/>
              <a:t> </a:t>
            </a:r>
            <a:r>
              <a:rPr lang="ru-RU" dirty="0"/>
              <a:t>систем. Типы устойчивости. Коагуляция.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/>
              <a:t>Коагулирующее действие электролитов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Все </a:t>
            </a:r>
            <a:r>
              <a:rPr lang="ru-RU" dirty="0"/>
              <a:t>без исключения электролиты вызывают коагуляцию. Действие электролитов на устойчивость </a:t>
            </a:r>
            <a:r>
              <a:rPr lang="ru-RU" dirty="0" err="1"/>
              <a:t>лиофобных</a:t>
            </a:r>
            <a:r>
              <a:rPr lang="ru-RU" dirty="0"/>
              <a:t> коллоидов можно резюмировать следующим образом: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1. Коагуляция наступает при определенной критической концентрации </a:t>
            </a:r>
            <a:r>
              <a:rPr lang="ru-RU" dirty="0" err="1" smtClean="0"/>
              <a:t>С</a:t>
            </a:r>
            <a:r>
              <a:rPr lang="ru-RU" baseline="-25000" dirty="0" err="1" smtClean="0"/>
              <a:t>к</a:t>
            </a:r>
            <a:r>
              <a:rPr lang="ru-RU" dirty="0" smtClean="0"/>
              <a:t> </a:t>
            </a:r>
            <a:r>
              <a:rPr lang="ru-RU" dirty="0"/>
              <a:t>электролита, называемой </a:t>
            </a:r>
            <a:r>
              <a:rPr lang="ru-RU" i="1" dirty="0"/>
              <a:t>порогом коагуляции.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2. Коагуляция вызывается ионом, знак заряда которого противоположен заряду коллоидной частицы, т.е. </a:t>
            </a:r>
            <a:r>
              <a:rPr lang="ru-RU" dirty="0" err="1"/>
              <a:t>противоионом</a:t>
            </a:r>
            <a:r>
              <a:rPr lang="ru-RU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3. Коагулирующее действие ионов возрастает с их валентностью (правило Шульце-Гарди</a:t>
            </a:r>
            <a:r>
              <a:rPr lang="ru-RU" dirty="0" smtClean="0"/>
              <a:t>).</a:t>
            </a:r>
            <a:r>
              <a:rPr lang="ru-RU" dirty="0"/>
              <a:t> В рядах неорганических ионов с одинаковыми зарядами </a:t>
            </a:r>
            <a:r>
              <a:rPr lang="ru-RU" i="1" dirty="0"/>
              <a:t>коагулирующее действие</a:t>
            </a:r>
            <a:r>
              <a:rPr lang="ru-RU" dirty="0"/>
              <a:t> возрастает с уменьшением </a:t>
            </a:r>
            <a:r>
              <a:rPr lang="ru-RU" dirty="0" err="1"/>
              <a:t>гидратируемости</a:t>
            </a:r>
            <a:r>
              <a:rPr lang="ru-RU" dirty="0"/>
              <a:t> ионов; например, в ряду однозарядных катионов щелочных металлов коагулирующее действие возрастает от лития к рубидию: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/>
              <a:t>γ </a:t>
            </a:r>
            <a:r>
              <a:rPr lang="ru-RU" dirty="0"/>
              <a:t>(</a:t>
            </a:r>
            <a:r>
              <a:rPr lang="ru-RU" dirty="0" err="1"/>
              <a:t>Li</a:t>
            </a:r>
            <a:r>
              <a:rPr lang="ru-RU" baseline="30000" dirty="0" err="1"/>
              <a:t>+</a:t>
            </a:r>
            <a:r>
              <a:rPr lang="ru-RU" dirty="0"/>
              <a:t>) &gt; </a:t>
            </a:r>
            <a:r>
              <a:rPr lang="ru-RU" dirty="0" err="1"/>
              <a:t>γ </a:t>
            </a:r>
            <a:r>
              <a:rPr lang="ru-RU" dirty="0"/>
              <a:t>(</a:t>
            </a:r>
            <a:r>
              <a:rPr lang="ru-RU" dirty="0" err="1"/>
              <a:t>Na</a:t>
            </a:r>
            <a:r>
              <a:rPr lang="ru-RU" baseline="30000" dirty="0" err="1"/>
              <a:t>+</a:t>
            </a:r>
            <a:r>
              <a:rPr lang="ru-RU" dirty="0"/>
              <a:t>) &gt; </a:t>
            </a:r>
            <a:r>
              <a:rPr lang="ru-RU" dirty="0" err="1"/>
              <a:t>γ </a:t>
            </a:r>
            <a:r>
              <a:rPr lang="ru-RU" dirty="0"/>
              <a:t>(К</a:t>
            </a:r>
            <a:r>
              <a:rPr lang="ru-RU" baseline="30000" dirty="0"/>
              <a:t>+</a:t>
            </a:r>
            <a:r>
              <a:rPr lang="ru-RU" dirty="0"/>
              <a:t>) &gt; </a:t>
            </a:r>
            <a:r>
              <a:rPr lang="ru-RU" dirty="0" err="1"/>
              <a:t>γ </a:t>
            </a:r>
            <a:r>
              <a:rPr lang="ru-RU" dirty="0"/>
              <a:t>(</a:t>
            </a:r>
            <a:r>
              <a:rPr lang="ru-RU" dirty="0" err="1"/>
              <a:t>Rb</a:t>
            </a:r>
            <a:r>
              <a:rPr lang="ru-RU" baseline="30000" dirty="0" err="1"/>
              <a:t>+</a:t>
            </a:r>
            <a:r>
              <a:rPr lang="ru-RU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Ряды, в которые сгруппированы по возрастанию либо по убыванию коагулирующего действия ионы с одинаковым зарядом, называют </a:t>
            </a:r>
            <a:r>
              <a:rPr lang="ru-RU" b="1" i="1" dirty="0" err="1"/>
              <a:t>лиотропными</a:t>
            </a:r>
            <a:r>
              <a:rPr lang="ru-RU" b="1" i="1" dirty="0"/>
              <a:t> рядами</a:t>
            </a:r>
            <a:r>
              <a:rPr lang="ru-RU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4</a:t>
            </a:r>
            <a:r>
              <a:rPr lang="ru-RU" dirty="0"/>
              <a:t>. Особенно сильным коагулирующим действием обладают сильно адсорбирующиеся органические ионы.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Механизм </a:t>
            </a:r>
            <a:r>
              <a:rPr lang="ru-RU" i="1" dirty="0"/>
              <a:t>и кинетика коагуляции золей электролитами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1600200"/>
            <a:ext cx="8569325" cy="5068888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Необходимому для коагуляции сближению частиц дисперсной фазы препятствует, как было показано выше, электростатическое отталкивание имеющих одноименный заряд коллоидных частиц и </a:t>
            </a:r>
            <a:r>
              <a:rPr lang="ru-RU" dirty="0" err="1"/>
              <a:t>противоионов</a:t>
            </a:r>
            <a:r>
              <a:rPr lang="ru-RU" dirty="0"/>
              <a:t> </a:t>
            </a:r>
            <a:r>
              <a:rPr lang="ru-RU" dirty="0" err="1"/>
              <a:t>и</a:t>
            </a:r>
            <a:r>
              <a:rPr lang="ru-RU" dirty="0"/>
              <a:t> взаимодействие сольватных оболочек </a:t>
            </a:r>
            <a:r>
              <a:rPr lang="ru-RU" dirty="0" err="1"/>
              <a:t>противоионов</a:t>
            </a:r>
            <a:r>
              <a:rPr lang="ru-RU" dirty="0"/>
              <a:t> диффузного слоя. При добавлении к золю раствора электролита имеющееся </a:t>
            </a:r>
            <a:r>
              <a:rPr lang="ru-RU" i="1" dirty="0"/>
              <a:t>равновесие адсорбции – десорбции</a:t>
            </a:r>
            <a:r>
              <a:rPr lang="ru-RU" dirty="0"/>
              <a:t> между </a:t>
            </a:r>
            <a:r>
              <a:rPr lang="ru-RU" dirty="0" err="1"/>
              <a:t>противоионами</a:t>
            </a:r>
            <a:r>
              <a:rPr lang="ru-RU" dirty="0"/>
              <a:t> адсорбционного и диффузного слоев </a:t>
            </a:r>
            <a:r>
              <a:rPr lang="ru-RU" i="1" dirty="0"/>
              <a:t>смещается в сторону адсорбции</a:t>
            </a:r>
            <a:r>
              <a:rPr lang="ru-RU" dirty="0"/>
              <a:t> вследствие увеличения в дисперсионной среде концентрации ионов, имеющих заряд, противоположный заряду ядра (ионы с одноименным зарядом в равновесии адсорбции – десорбции не участвуют). Адсорбция дополнительного числа </a:t>
            </a:r>
            <a:r>
              <a:rPr lang="ru-RU" dirty="0" err="1"/>
              <a:t>противоионов</a:t>
            </a:r>
            <a:r>
              <a:rPr lang="ru-RU" dirty="0"/>
              <a:t> приводит к уменьшению заряда коллоидных частиц, уменьшению числа </a:t>
            </a:r>
            <a:r>
              <a:rPr lang="ru-RU" dirty="0" err="1"/>
              <a:t>противоионов</a:t>
            </a:r>
            <a:r>
              <a:rPr lang="ru-RU" dirty="0"/>
              <a:t> диффузного слоя (уменьшению толщины ДЭС) и, следовательно, к снижению </a:t>
            </a:r>
            <a:r>
              <a:rPr lang="ru-RU" dirty="0" err="1"/>
              <a:t>агрегативной</a:t>
            </a:r>
            <a:r>
              <a:rPr lang="ru-RU" dirty="0"/>
              <a:t> устойчивости золя. При достижении некоторого предельного значения заряда коллоидные частицы получают возможность сближения и объединения в более крупные агрегаты за счет ван-дер-ваальсовых сил; иными словами, происходит коагуляция золя.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Очевидно, что, поскольку при адсорбции многозарядных </a:t>
            </a:r>
            <a:r>
              <a:rPr lang="ru-RU" dirty="0" err="1"/>
              <a:t>противоионов</a:t>
            </a:r>
            <a:r>
              <a:rPr lang="ru-RU" dirty="0"/>
              <a:t> заряд коллоидной частицы уменьшается быстрее, чем при адсорбции того же числа однозарядных </a:t>
            </a:r>
            <a:r>
              <a:rPr lang="ru-RU" dirty="0" err="1"/>
              <a:t>противоионов</a:t>
            </a:r>
            <a:r>
              <a:rPr lang="ru-RU" dirty="0"/>
              <a:t>; </a:t>
            </a:r>
            <a:r>
              <a:rPr lang="ru-RU" dirty="0" err="1"/>
              <a:t>адсорбируемость</a:t>
            </a:r>
            <a:r>
              <a:rPr lang="ru-RU" dirty="0"/>
              <a:t> неорганических ионов с увеличением их заряда также возрастает. Следствием этого и является тот факт, что величина порога коагуляции для неорганических ионов будет тем меньше, чем больше заряд иона-коагулянта (величина порога коагуляции </a:t>
            </a:r>
            <a:r>
              <a:rPr lang="ru-RU" dirty="0" err="1"/>
              <a:t>γ </a:t>
            </a:r>
            <a:r>
              <a:rPr lang="ru-RU" dirty="0"/>
              <a:t>обратно пропорциональна заряду иона-коагулянта в шестой степени z</a:t>
            </a:r>
            <a:r>
              <a:rPr lang="ru-RU" baseline="30000" dirty="0"/>
              <a:t>6</a:t>
            </a:r>
            <a:r>
              <a:rPr lang="ru-RU" dirty="0"/>
              <a:t>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smtClean="0"/>
              <a:t>Взаимная коагуляция золей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Коагуляция </a:t>
            </a:r>
            <a:r>
              <a:rPr lang="ru-RU" dirty="0"/>
              <a:t>золя может быть вызвана его взаимодействием с другим золем, частицы которого имеют противоположный заряд. Так, смешение золя </a:t>
            </a:r>
            <a:r>
              <a:rPr lang="ru-RU" dirty="0" err="1"/>
              <a:t>гидроксида</a:t>
            </a:r>
            <a:r>
              <a:rPr lang="ru-RU" dirty="0"/>
              <a:t> железа, частицы которого имеют положительный заряд, с отрицательно заряженным золем сульфида мышьяка приводит к их взаимной коагуляции: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/>
              <a:t>{[</a:t>
            </a:r>
            <a:r>
              <a:rPr lang="ru-RU" b="1" dirty="0" err="1"/>
              <a:t>Fe</a:t>
            </a:r>
            <a:r>
              <a:rPr lang="ru-RU" b="1" dirty="0"/>
              <a:t>(OH)</a:t>
            </a:r>
            <a:r>
              <a:rPr lang="ru-RU" b="1" baseline="-25000" dirty="0"/>
              <a:t>3</a:t>
            </a:r>
            <a:r>
              <a:rPr lang="ru-RU" b="1" dirty="0"/>
              <a:t>]</a:t>
            </a:r>
            <a:r>
              <a:rPr lang="ru-RU" b="1" baseline="-25000" dirty="0" err="1"/>
              <a:t>m</a:t>
            </a:r>
            <a:r>
              <a:rPr lang="ru-RU" b="1" dirty="0"/>
              <a:t> · </a:t>
            </a:r>
            <a:r>
              <a:rPr lang="ru-RU" b="1" dirty="0" err="1"/>
              <a:t>n</a:t>
            </a:r>
            <a:r>
              <a:rPr lang="ru-RU" b="1" dirty="0"/>
              <a:t> </a:t>
            </a:r>
            <a:r>
              <a:rPr lang="ru-RU" b="1" dirty="0" err="1"/>
              <a:t>FeO</a:t>
            </a:r>
            <a:r>
              <a:rPr lang="ru-RU" b="1" baseline="30000" dirty="0" err="1"/>
              <a:t>+</a:t>
            </a:r>
            <a:r>
              <a:rPr lang="ru-RU" b="1" dirty="0"/>
              <a:t>· (</a:t>
            </a:r>
            <a:r>
              <a:rPr lang="ru-RU" b="1" dirty="0" err="1"/>
              <a:t>n-x</a:t>
            </a:r>
            <a:r>
              <a:rPr lang="ru-RU" b="1" dirty="0"/>
              <a:t>)</a:t>
            </a:r>
            <a:r>
              <a:rPr lang="ru-RU" b="1" dirty="0" err="1"/>
              <a:t>Cl</a:t>
            </a:r>
            <a:r>
              <a:rPr lang="ru-RU" b="1" baseline="30000" dirty="0"/>
              <a:t>–</a:t>
            </a:r>
            <a:r>
              <a:rPr lang="ru-RU" b="1" dirty="0"/>
              <a:t>}</a:t>
            </a:r>
            <a:r>
              <a:rPr lang="ru-RU" b="1" baseline="30000" dirty="0" err="1"/>
              <a:t>x+</a:t>
            </a:r>
            <a:r>
              <a:rPr lang="ru-RU" b="1" dirty="0"/>
              <a:t> · </a:t>
            </a:r>
            <a:r>
              <a:rPr lang="ru-RU" b="1" dirty="0" err="1"/>
              <a:t>xCl</a:t>
            </a:r>
            <a:r>
              <a:rPr lang="ru-RU" b="1" baseline="30000" dirty="0"/>
              <a:t>–</a:t>
            </a:r>
            <a:r>
              <a:rPr lang="ru-RU" b="1" dirty="0"/>
              <a:t>              </a:t>
            </a:r>
            <a:endParaRPr lang="ru-RU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 </a:t>
            </a:r>
            <a:r>
              <a:rPr lang="ru-RU" b="1" dirty="0"/>
              <a:t>{[Аs</a:t>
            </a:r>
            <a:r>
              <a:rPr lang="ru-RU" b="1" baseline="-25000" dirty="0"/>
              <a:t>2</a:t>
            </a:r>
            <a:r>
              <a:rPr lang="ru-RU" b="1" dirty="0"/>
              <a:t>S</a:t>
            </a:r>
            <a:r>
              <a:rPr lang="ru-RU" b="1" baseline="-25000" dirty="0"/>
              <a:t>3</a:t>
            </a:r>
            <a:r>
              <a:rPr lang="ru-RU" b="1" dirty="0"/>
              <a:t>]</a:t>
            </a:r>
            <a:r>
              <a:rPr lang="ru-RU" b="1" dirty="0" err="1"/>
              <a:t>m</a:t>
            </a:r>
            <a:r>
              <a:rPr lang="ru-RU" b="1" dirty="0"/>
              <a:t> · </a:t>
            </a:r>
            <a:r>
              <a:rPr lang="ru-RU" b="1" dirty="0" err="1"/>
              <a:t>n</a:t>
            </a:r>
            <a:r>
              <a:rPr lang="ru-RU" b="1" dirty="0"/>
              <a:t> НS</a:t>
            </a:r>
            <a:r>
              <a:rPr lang="ru-RU" b="1" baseline="30000" dirty="0"/>
              <a:t>–</a:t>
            </a:r>
            <a:r>
              <a:rPr lang="ru-RU" b="1" dirty="0"/>
              <a:t>· (</a:t>
            </a:r>
            <a:r>
              <a:rPr lang="ru-RU" b="1" dirty="0" err="1"/>
              <a:t>n-x</a:t>
            </a:r>
            <a:r>
              <a:rPr lang="ru-RU" b="1" dirty="0"/>
              <a:t>)Н</a:t>
            </a:r>
            <a:r>
              <a:rPr lang="ru-RU" b="1" baseline="30000" dirty="0"/>
              <a:t>+</a:t>
            </a:r>
            <a:r>
              <a:rPr lang="ru-RU" b="1" dirty="0"/>
              <a:t>}</a:t>
            </a:r>
            <a:r>
              <a:rPr lang="ru-RU" b="1" baseline="30000" dirty="0" err="1"/>
              <a:t>x</a:t>
            </a:r>
            <a:r>
              <a:rPr lang="ru-RU" b="1" baseline="30000" dirty="0"/>
              <a:t>–</a:t>
            </a:r>
            <a:r>
              <a:rPr lang="ru-RU" b="1" dirty="0"/>
              <a:t> · </a:t>
            </a:r>
            <a:r>
              <a:rPr lang="ru-RU" b="1" dirty="0" err="1"/>
              <a:t>xН</a:t>
            </a:r>
            <a:r>
              <a:rPr lang="ru-RU" b="1" baseline="30000" dirty="0" err="1"/>
              <a:t>+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 данном случае коагуляция обусловлена тем, что коллоидные частицы одного вида являются как бы очень крупными многозарядными ионами – коагулянтами для частиц другого вида. Взаимная коагуляция коллоидных систем может наблюдаться и тогда, когда частицы золей имеют одноименный заряд; в этом случае причиной потери устойчивости одного из золей является сильная специфическая адсорбция иона – стабилизатора данной системы поверхностью коллоидных частиц другой системы.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/>
              <a:t>Старение золей и пептизация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Термодинамическая неустойчивость </a:t>
            </a:r>
            <a:r>
              <a:rPr lang="ru-RU" dirty="0" err="1"/>
              <a:t>лиофобных</a:t>
            </a:r>
            <a:r>
              <a:rPr lang="ru-RU" dirty="0"/>
              <a:t> коллоидных систем является причиной старения золей – самопроизвольной коагуляции (</a:t>
            </a:r>
            <a:r>
              <a:rPr lang="ru-RU" dirty="0" err="1"/>
              <a:t>автокоагуляции</a:t>
            </a:r>
            <a:r>
              <a:rPr lang="ru-RU" dirty="0"/>
              <a:t>) золей. </a:t>
            </a:r>
            <a:r>
              <a:rPr lang="ru-RU" dirty="0" err="1"/>
              <a:t>Автокоагуляция</a:t>
            </a:r>
            <a:r>
              <a:rPr lang="ru-RU" dirty="0"/>
              <a:t> золей происходит значительно медленнее, чем коагуляция электролитами; так, золи золота могут сохраняться без видимых изменений десятилетиями. Одной из основных причин старения золей является медленно совершающийся процесс перекристаллизации вещества ядра.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ru-RU" i="1" smtClean="0"/>
              <a:t>Пептизация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5000625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/>
              <a:t>Пептизацией</a:t>
            </a:r>
            <a:r>
              <a:rPr lang="ru-RU" dirty="0"/>
              <a:t> (</a:t>
            </a:r>
            <a:r>
              <a:rPr lang="ru-RU" dirty="0" err="1"/>
              <a:t>дезагрегацией</a:t>
            </a:r>
            <a:r>
              <a:rPr lang="ru-RU" dirty="0"/>
              <a:t>) называется процесс расщепления коагулировавшего золя (коагулята) на первичные частицы – процесс, противоположный коагуляции. Пептизация возможна лишь тогда, когда структура частиц в коагуляте не изменена по сравнению с первоначальной (т.е. когда еще не произошло полного сращивания частиц и они слабо связаны друг с другом). Различают непосредственную и опосредованную пептизацию.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/>
              <a:t>Непосредственная пептизация</a:t>
            </a:r>
            <a:r>
              <a:rPr lang="ru-RU" dirty="0"/>
              <a:t> происходит в результате добавления к коагуляту электролита, содержащего потенциалопределяющий ион; в результате его специфической адсорбции на поверхности частиц дисперсной фазы их заряд вновь увеличивается, толщина двойного электрического слоя возрастает. Это приводит к тому, что силы отталкивания между частицами начинают преобладать над силами притяжения; происходит </a:t>
            </a:r>
            <a:r>
              <a:rPr lang="ru-RU" dirty="0" err="1"/>
              <a:t>деагрегация</a:t>
            </a:r>
            <a:r>
              <a:rPr lang="ru-RU" dirty="0"/>
              <a:t> – распад образовавшегося ранее агрегата из слипшихся частиц. 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/>
              <a:t>Опосредованная пептизация</a:t>
            </a:r>
            <a:r>
              <a:rPr lang="ru-RU" dirty="0"/>
              <a:t> вызывается добавлением в систему вещества, химическое взаимодействие которого с поверхностью коагулята приводит к высвобождению потенциалопределяющих ионов. Например, коагулировавший золь </a:t>
            </a:r>
            <a:r>
              <a:rPr lang="ru-RU" dirty="0" err="1"/>
              <a:t>гидроксида</a:t>
            </a:r>
            <a:r>
              <a:rPr lang="ru-RU" dirty="0"/>
              <a:t> железа(III) может быть </a:t>
            </a:r>
            <a:r>
              <a:rPr lang="ru-RU" dirty="0" err="1"/>
              <a:t>пептизирован</a:t>
            </a:r>
            <a:r>
              <a:rPr lang="ru-RU" dirty="0"/>
              <a:t> добавлением в систему либо какой-либо соли железа (непосредственная пептизация), либо соляной кислоты (опосредованная пептизация).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smtClean="0"/>
              <a:t>Кинетика быстрой и медленной коагуляции.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Зоны коагуляции</a:t>
            </a:r>
          </a:p>
        </p:txBody>
      </p:sp>
      <p:sp>
        <p:nvSpPr>
          <p:cNvPr id="102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2268538" y="1989138"/>
          <a:ext cx="4521200" cy="4065587"/>
        </p:xfrm>
        <a:graphic>
          <a:graphicData uri="http://schemas.openxmlformats.org/presentationml/2006/ole">
            <p:oleObj spid="_x0000_s24578" r:id="rId3" imgW="2579118" imgH="232423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smtClean="0"/>
              <a:t/>
            </a:r>
            <a:br>
              <a:rPr lang="en-US" sz="4000" b="1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54451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Теория быстрой </a:t>
            </a:r>
            <a:r>
              <a:rPr lang="ru-RU" sz="2400" u="sng" smtClean="0">
                <a:hlinkClick r:id="rId2"/>
              </a:rPr>
              <a:t>коагуляции</a:t>
            </a:r>
            <a:r>
              <a:rPr lang="ru-RU" sz="2400" smtClean="0"/>
              <a:t> была разработана М. Смолуховским в 1916 г.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При разработке своей теории он исходил из следующих предпосылок: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1) При быстрой </a:t>
            </a:r>
            <a:r>
              <a:rPr lang="ru-RU" sz="2400" u="sng" smtClean="0">
                <a:hlinkClick r:id="rId2"/>
              </a:rPr>
              <a:t>коагуляции</a:t>
            </a:r>
            <a:r>
              <a:rPr lang="ru-RU" sz="2400" smtClean="0"/>
              <a:t> любое столкновение оказывается эффективным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2) частицы дисперсной фазы сферические, а сами </a:t>
            </a:r>
            <a:r>
              <a:rPr lang="ru-RU" sz="2400" u="sng" smtClean="0">
                <a:hlinkClick r:id="rId3"/>
              </a:rPr>
              <a:t>дисперсные системы</a:t>
            </a:r>
            <a:r>
              <a:rPr lang="ru-RU" sz="2400" smtClean="0"/>
              <a:t> являются монодисперсными, т.е. содержат частички одного размера;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3) скорость </a:t>
            </a:r>
            <a:r>
              <a:rPr lang="ru-RU" sz="2400" u="sng" smtClean="0">
                <a:hlinkClick r:id="rId2"/>
              </a:rPr>
              <a:t>коагуляции</a:t>
            </a:r>
            <a:r>
              <a:rPr lang="ru-RU" sz="2400" smtClean="0"/>
              <a:t> определяется тремя факторами: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– радиусом сферы сил притяжения частиц;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– интенсивностью броуновского движения, которая определяет число столкновений в единицу времени и характеризуется коэффициентом </a:t>
            </a:r>
            <a:r>
              <a:rPr lang="ru-RU" sz="2400" u="sng" smtClean="0">
                <a:hlinkClick r:id="rId4"/>
              </a:rPr>
              <a:t>диффузии</a:t>
            </a:r>
            <a:r>
              <a:rPr lang="ru-RU" sz="2400" smtClean="0"/>
              <a:t> D;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– начальной </a:t>
            </a:r>
            <a:r>
              <a:rPr lang="ru-RU" sz="2400" u="sng" smtClean="0">
                <a:hlinkClick r:id="rId5"/>
              </a:rPr>
              <a:t>концентрацией</a:t>
            </a:r>
            <a:r>
              <a:rPr lang="ru-RU" sz="2400" smtClean="0"/>
              <a:t> частиц </a:t>
            </a:r>
            <a:r>
              <a:rPr lang="el-GR" sz="2400" smtClean="0"/>
              <a:t>ν</a:t>
            </a:r>
            <a:r>
              <a:rPr lang="ru-RU" sz="2400" baseline="-25000" smtClean="0"/>
              <a:t>0</a:t>
            </a:r>
            <a:r>
              <a:rPr lang="ru-RU" sz="2400" smtClean="0"/>
              <a:t>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4) между частицами существуют только силы притяжения.</a:t>
            </a:r>
          </a:p>
          <a:p>
            <a:pPr>
              <a:lnSpc>
                <a:spcPct val="80000"/>
              </a:lnSpc>
            </a:pPr>
            <a:endParaRPr lang="ru-RU" sz="1000" smtClean="0"/>
          </a:p>
        </p:txBody>
      </p:sp>
      <p:sp>
        <p:nvSpPr>
          <p:cNvPr id="5124" name="Прямоугольник 3"/>
          <p:cNvSpPr>
            <a:spLocks noChangeArrowheads="1"/>
          </p:cNvSpPr>
          <p:nvPr/>
        </p:nvSpPr>
        <p:spPr bwMode="auto">
          <a:xfrm>
            <a:off x="323850" y="476250"/>
            <a:ext cx="8351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Теория быстрой коагуляции</a:t>
            </a:r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686800" cy="61198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mtClean="0"/>
              <a:t>Выражая скорость </a:t>
            </a:r>
            <a:r>
              <a:rPr lang="ru-RU" u="sng" smtClean="0">
                <a:hlinkClick r:id="rId2"/>
              </a:rPr>
              <a:t>коагуляции</a:t>
            </a:r>
            <a:r>
              <a:rPr lang="ru-RU" smtClean="0"/>
              <a:t> через уменьшение числа частиц в единице объема за единицу времени и учитывая, что общее число частиц может только уменьшаться, записываем</a:t>
            </a:r>
          </a:p>
          <a:p>
            <a:pPr>
              <a:lnSpc>
                <a:spcPct val="90000"/>
              </a:lnSpc>
            </a:pPr>
            <a:r>
              <a:rPr lang="ru-RU" smtClean="0"/>
              <a:t>- d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smtClean="0"/>
              <a:t>/d</a:t>
            </a:r>
            <a:r>
              <a:rPr lang="ru-RU" smtClean="0">
                <a:sym typeface="Symbol" pitchFamily="18" charset="2"/>
              </a:rPr>
              <a:t></a:t>
            </a:r>
            <a:r>
              <a:rPr lang="ru-RU" smtClean="0"/>
              <a:t> = К</a:t>
            </a:r>
            <a:r>
              <a:rPr lang="ru-RU" baseline="-25000" smtClean="0"/>
              <a:t> </a:t>
            </a:r>
            <a:r>
              <a:rPr lang="ru-RU" smtClean="0">
                <a:sym typeface="Symbol" pitchFamily="18" charset="2"/>
              </a:rPr>
              <a:t></a:t>
            </a:r>
            <a:r>
              <a:rPr lang="ru-RU" baseline="30000" smtClean="0"/>
              <a:t>2</a:t>
            </a:r>
            <a:r>
              <a:rPr lang="ru-RU" smtClean="0"/>
              <a:t> .                         (1) </a:t>
            </a:r>
            <a:endParaRPr lang="en-US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mtClean="0"/>
              <a:t>     </a:t>
            </a:r>
            <a:r>
              <a:rPr lang="ru-RU" smtClean="0"/>
              <a:t>где v – скорость </a:t>
            </a:r>
            <a:r>
              <a:rPr lang="ru-RU" u="sng" smtClean="0">
                <a:hlinkClick r:id="rId2"/>
              </a:rPr>
              <a:t>коагуляции</a:t>
            </a:r>
            <a:r>
              <a:rPr lang="ru-RU" smtClean="0"/>
              <a:t>,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mtClean="0"/>
              <a:t>    К = 8</a:t>
            </a:r>
            <a:r>
              <a:rPr lang="ru-RU" smtClean="0">
                <a:sym typeface="Symbol" pitchFamily="18" charset="2"/>
              </a:rPr>
              <a:t></a:t>
            </a:r>
            <a:r>
              <a:rPr lang="ru-RU" smtClean="0"/>
              <a:t>R</a:t>
            </a:r>
            <a:r>
              <a:rPr lang="ru-RU" smtClean="0">
                <a:sym typeface="Symbol" pitchFamily="18" charset="2"/>
              </a:rPr>
              <a:t></a:t>
            </a:r>
            <a:r>
              <a:rPr lang="ru-RU" smtClean="0"/>
              <a:t>D (D- коэффициент диффузии, R-расстояние между частицами, равное R=2</a:t>
            </a:r>
            <a:r>
              <a:rPr lang="ru-RU" smtClean="0">
                <a:sym typeface="Symbol" pitchFamily="18" charset="2"/>
              </a:rPr>
              <a:t></a:t>
            </a:r>
            <a:r>
              <a:rPr lang="ru-RU" smtClean="0"/>
              <a:t>r,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mtClean="0"/>
              <a:t>    r- радиус частицы).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mtClean="0"/>
              <a:t>    Здесь 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smtClean="0"/>
              <a:t>- численная концентрация частиц;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mtClean="0">
                <a:sym typeface="Symbol" pitchFamily="18" charset="2"/>
              </a:rPr>
              <a:t>   </a:t>
            </a:r>
            <a:r>
              <a:rPr lang="ru-RU" smtClean="0"/>
              <a:t> – время; К – константа скорости коагуляции. </a:t>
            </a:r>
          </a:p>
          <a:p>
            <a:pPr>
              <a:lnSpc>
                <a:spcPct val="90000"/>
              </a:lnSpc>
            </a:pPr>
            <a:endParaRPr lang="ru-RU" smtClean="0"/>
          </a:p>
          <a:p>
            <a:pPr>
              <a:lnSpc>
                <a:spcPct val="90000"/>
              </a:lnSpc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   </a:t>
            </a:r>
            <a:r>
              <a:rPr lang="ru-RU" smtClean="0"/>
              <a:t>Интегрируя уравнение (1) получаем:</a:t>
            </a:r>
          </a:p>
          <a:p>
            <a:pPr>
              <a:buFont typeface="Arial" charset="0"/>
              <a:buNone/>
            </a:pPr>
            <a:r>
              <a:rPr lang="en-US" smtClean="0">
                <a:sym typeface="Symbol" pitchFamily="18" charset="2"/>
              </a:rPr>
              <a:t>    </a:t>
            </a:r>
            <a:endParaRPr lang="ru-RU" smtClean="0">
              <a:sym typeface="Symbol" pitchFamily="18" charset="2"/>
            </a:endParaRPr>
          </a:p>
          <a:p>
            <a:pPr>
              <a:buFont typeface="Arial" charset="0"/>
              <a:buNone/>
            </a:pPr>
            <a:r>
              <a:rPr lang="ru-RU" smtClean="0">
                <a:sym typeface="Symbol" pitchFamily="18" charset="2"/>
              </a:rPr>
              <a:t>      </a:t>
            </a:r>
            <a:r>
              <a:rPr lang="ru-RU" baseline="-25000" smtClean="0">
                <a:sym typeface="Symbol" pitchFamily="18" charset="2"/>
              </a:rPr>
              <a:t></a:t>
            </a:r>
            <a:r>
              <a:rPr lang="ru-RU" smtClean="0"/>
              <a:t> = 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/>
              <a:t>0 </a:t>
            </a:r>
            <a:r>
              <a:rPr lang="ru-RU" smtClean="0"/>
              <a:t>/(1 + К</a:t>
            </a:r>
            <a:r>
              <a:rPr lang="ru-RU" smtClean="0">
                <a:sym typeface="Symbol" pitchFamily="18" charset="2"/>
              </a:rPr>
              <a:t></a:t>
            </a:r>
            <a:r>
              <a:rPr lang="ru-RU" baseline="-25000" smtClean="0"/>
              <a:t>0 </a:t>
            </a:r>
            <a:r>
              <a:rPr lang="ru-RU" smtClean="0">
                <a:sym typeface="Symbol" pitchFamily="18" charset="2"/>
              </a:rPr>
              <a:t></a:t>
            </a:r>
            <a:r>
              <a:rPr lang="ru-RU" smtClean="0"/>
              <a:t>)                              (2),</a:t>
            </a:r>
          </a:p>
          <a:p>
            <a:pPr>
              <a:buFont typeface="Arial" charset="0"/>
              <a:buNone/>
            </a:pPr>
            <a:r>
              <a:rPr lang="en-US" smtClean="0"/>
              <a:t>    </a:t>
            </a:r>
            <a:endParaRPr lang="ru-RU" smtClean="0"/>
          </a:p>
          <a:p>
            <a:pPr>
              <a:buFont typeface="Arial" charset="0"/>
              <a:buNone/>
            </a:pPr>
            <a:r>
              <a:rPr lang="ru-RU" smtClean="0"/>
              <a:t>где 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>
                <a:sym typeface="Symbol" pitchFamily="18" charset="2"/>
              </a:rPr>
              <a:t></a:t>
            </a:r>
            <a:r>
              <a:rPr lang="ru-RU" smtClean="0"/>
              <a:t> - суммарная численная концентрация частиц; 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/>
              <a:t>0 </a:t>
            </a:r>
            <a:r>
              <a:rPr lang="ru-RU" smtClean="0"/>
              <a:t>– начальная численная концентрация частиц. Это уравнение названо </a:t>
            </a:r>
            <a:r>
              <a:rPr lang="ru-RU" i="1" smtClean="0"/>
              <a:t>уравнением кинетики быстрой коагуляции  М.Смолуховского</a:t>
            </a:r>
            <a:r>
              <a:rPr lang="ru-RU" smtClean="0"/>
              <a:t>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Нанодисперсные</a:t>
            </a:r>
            <a:r>
              <a:rPr lang="ru-RU" dirty="0" smtClean="0"/>
              <a:t> системы </a:t>
            </a:r>
            <a:r>
              <a:rPr lang="ru-RU" dirty="0"/>
              <a:t>характеризуются избытком поверхностной (свободной) энергии, следовательно они </a:t>
            </a:r>
            <a:r>
              <a:rPr lang="ru-RU" dirty="0" err="1"/>
              <a:t>термодинамически</a:t>
            </a:r>
            <a:r>
              <a:rPr lang="ru-RU" dirty="0"/>
              <a:t> неустойчивы. </a:t>
            </a:r>
            <a:r>
              <a:rPr lang="ru-RU" b="1" i="1" dirty="0" smtClean="0"/>
              <a:t>Под </a:t>
            </a:r>
            <a:r>
              <a:rPr lang="ru-RU" b="1" i="1" dirty="0"/>
              <a:t>устойчивостью системы понимают способность сохранять неизменным во времени степень дисперсности и равномерное распределение дисперсной фазы в дисперсионной среде. </a:t>
            </a:r>
            <a:r>
              <a:rPr lang="ru-RU" dirty="0"/>
              <a:t>Поскольку укрупнение частиц ведет к снижению поверхностной энергии, то в пределе коллоиды стремятся к равновесному состоянию, отвечающему разделению системы на две фазы с минимальной поверхностью раздела.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Проблема устойчивости – проблема «жизни и смерти» дисперсных систем – является одной из самых важных и сложных. При рассмотрении устойчивости необходимо провести различие между устойчивостью </a:t>
            </a:r>
            <a:r>
              <a:rPr lang="ru-RU" dirty="0" err="1"/>
              <a:t>лиофильных</a:t>
            </a:r>
            <a:r>
              <a:rPr lang="ru-RU" dirty="0"/>
              <a:t> коллоидов и </a:t>
            </a:r>
            <a:r>
              <a:rPr lang="ru-RU" dirty="0" err="1"/>
              <a:t>лиофобных</a:t>
            </a:r>
            <a:r>
              <a:rPr lang="ru-RU" dirty="0"/>
              <a:t> коллоидов.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700" smtClean="0"/>
              <a:t>Уравнение М. Смолуховского рассматривает скорость коагуляции в зависимости от численной концентрации частиц и интенсивности броуновского движения. Поскольку расчет константы коагуляции представляет собой трудную задачу, М.Смолуховский </a:t>
            </a:r>
            <a:r>
              <a:rPr lang="ru-RU" sz="2700" i="1" smtClean="0"/>
              <a:t>ввел понятие времени коагуляции </a:t>
            </a:r>
            <a:r>
              <a:rPr lang="ru-RU" sz="2700" smtClean="0"/>
              <a:t> (</a:t>
            </a:r>
            <a:r>
              <a:rPr lang="ru-RU" sz="2700" i="1" smtClean="0"/>
              <a:t>времени половинной коагуляции </a:t>
            </a:r>
            <a:r>
              <a:rPr lang="ru-RU" sz="2700" smtClean="0">
                <a:sym typeface="Symbol" pitchFamily="18" charset="2"/>
              </a:rPr>
              <a:t></a:t>
            </a:r>
            <a:r>
              <a:rPr lang="ru-RU" sz="2700" smtClean="0"/>
              <a:t>). В</a:t>
            </a:r>
            <a:r>
              <a:rPr lang="ru-RU" sz="2700" i="1" smtClean="0"/>
              <a:t>ремя половинной коагуляции </a:t>
            </a:r>
            <a:r>
              <a:rPr lang="ru-RU" sz="2700" smtClean="0"/>
              <a:t> </a:t>
            </a:r>
            <a:r>
              <a:rPr lang="ru-RU" sz="2700" i="1" smtClean="0"/>
              <a:t>определяется  временем уменьшения начальной численной концентрации частиц в два раза.</a:t>
            </a:r>
            <a:r>
              <a:rPr lang="ru-RU" sz="2700" smtClean="0"/>
              <a:t> Так,  когда </a:t>
            </a:r>
            <a:r>
              <a:rPr lang="ru-RU" sz="2700" smtClean="0">
                <a:sym typeface="Symbol" pitchFamily="18" charset="2"/>
              </a:rPr>
              <a:t></a:t>
            </a:r>
            <a:r>
              <a:rPr lang="ru-RU" sz="2700" smtClean="0"/>
              <a:t> = </a:t>
            </a:r>
            <a:r>
              <a:rPr lang="ru-RU" sz="2700" smtClean="0">
                <a:sym typeface="Symbol" pitchFamily="18" charset="2"/>
              </a:rPr>
              <a:t></a:t>
            </a:r>
            <a:r>
              <a:rPr lang="ru-RU" sz="2700" smtClean="0"/>
              <a:t>  , </a:t>
            </a:r>
            <a:r>
              <a:rPr lang="ru-RU" sz="2700" smtClean="0">
                <a:sym typeface="Symbol" pitchFamily="18" charset="2"/>
              </a:rPr>
              <a:t></a:t>
            </a:r>
            <a:r>
              <a:rPr lang="ru-RU" sz="2700" smtClean="0"/>
              <a:t> = </a:t>
            </a:r>
            <a:r>
              <a:rPr lang="ru-RU" sz="2700" smtClean="0">
                <a:sym typeface="Symbol" pitchFamily="18" charset="2"/>
              </a:rPr>
              <a:t></a:t>
            </a:r>
            <a:r>
              <a:rPr lang="ru-RU" sz="2700" baseline="-25000" smtClean="0"/>
              <a:t>0 </a:t>
            </a:r>
            <a:r>
              <a:rPr lang="ru-RU" sz="2700" smtClean="0"/>
              <a:t>/ 2, тогда уравнение М.Смолуховского можно записать в виде:</a:t>
            </a:r>
          </a:p>
          <a:p>
            <a:pPr>
              <a:lnSpc>
                <a:spcPct val="90000"/>
              </a:lnSpc>
            </a:pPr>
            <a:r>
              <a:rPr lang="ru-RU" sz="2700" smtClean="0">
                <a:sym typeface="Symbol" pitchFamily="18" charset="2"/>
              </a:rPr>
              <a:t></a:t>
            </a:r>
            <a:r>
              <a:rPr lang="ru-RU" sz="2700" baseline="-25000" smtClean="0">
                <a:sym typeface="Symbol" pitchFamily="18" charset="2"/>
              </a:rPr>
              <a:t></a:t>
            </a:r>
            <a:r>
              <a:rPr lang="ru-RU" sz="2700" smtClean="0"/>
              <a:t> = </a:t>
            </a:r>
            <a:r>
              <a:rPr lang="ru-RU" sz="2700" smtClean="0">
                <a:sym typeface="Symbol" pitchFamily="18" charset="2"/>
              </a:rPr>
              <a:t></a:t>
            </a:r>
            <a:r>
              <a:rPr lang="ru-RU" sz="2700" baseline="-25000" smtClean="0"/>
              <a:t>0 </a:t>
            </a:r>
            <a:r>
              <a:rPr lang="ru-RU" sz="2700" smtClean="0"/>
              <a:t>/(1 +  </a:t>
            </a:r>
            <a:r>
              <a:rPr lang="ru-RU" sz="2700" smtClean="0">
                <a:sym typeface="Symbol" pitchFamily="18" charset="2"/>
              </a:rPr>
              <a:t></a:t>
            </a:r>
            <a:r>
              <a:rPr lang="ru-RU" sz="2700" smtClean="0"/>
              <a:t>/</a:t>
            </a:r>
            <a:r>
              <a:rPr lang="ru-RU" sz="2700" smtClean="0">
                <a:sym typeface="Symbol" pitchFamily="18" charset="2"/>
              </a:rPr>
              <a:t></a:t>
            </a:r>
            <a:r>
              <a:rPr lang="ru-RU" sz="2700" smtClean="0"/>
              <a:t> ).                        (3)</a:t>
            </a:r>
          </a:p>
          <a:p>
            <a:pPr>
              <a:lnSpc>
                <a:spcPct val="90000"/>
              </a:lnSpc>
            </a:pPr>
            <a:r>
              <a:rPr lang="ru-RU" sz="2700" smtClean="0"/>
              <a:t>Здесь </a:t>
            </a:r>
            <a:r>
              <a:rPr lang="ru-RU" sz="2700" smtClean="0">
                <a:sym typeface="Symbol" pitchFamily="18" charset="2"/>
              </a:rPr>
              <a:t></a:t>
            </a:r>
            <a:r>
              <a:rPr lang="ru-RU" sz="2700" smtClean="0"/>
              <a:t> = 1/ К</a:t>
            </a:r>
            <a:r>
              <a:rPr lang="ru-RU" sz="2700" baseline="-25000" smtClean="0"/>
              <a:t>ж</a:t>
            </a:r>
            <a:r>
              <a:rPr lang="ru-RU" sz="2700" smtClean="0"/>
              <a:t> </a:t>
            </a:r>
            <a:r>
              <a:rPr lang="ru-RU" sz="2700" smtClean="0">
                <a:sym typeface="Symbol" pitchFamily="18" charset="2"/>
              </a:rPr>
              <a:t></a:t>
            </a:r>
            <a:r>
              <a:rPr lang="ru-RU" sz="2700" baseline="-25000" smtClean="0"/>
              <a:t>0</a:t>
            </a:r>
            <a:r>
              <a:rPr lang="ru-RU" sz="2700" smtClean="0"/>
              <a:t>.</a:t>
            </a:r>
          </a:p>
          <a:p>
            <a:pPr>
              <a:lnSpc>
                <a:spcPct val="90000"/>
              </a:lnSpc>
            </a:pPr>
            <a:endParaRPr lang="ru-RU" sz="2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r>
              <a:rPr lang="ru-RU" smtClean="0"/>
              <a:t>Константу скорости быстрой коагуляции можно определить графическим путем. Для этого уравнение М.Смолуховского записывают в виде уравнения прямой:</a:t>
            </a:r>
          </a:p>
          <a:p>
            <a:r>
              <a:rPr lang="ru-RU" smtClean="0"/>
              <a:t>                         1/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>
                <a:sym typeface="Symbol" pitchFamily="18" charset="2"/>
              </a:rPr>
              <a:t></a:t>
            </a:r>
            <a:r>
              <a:rPr lang="ru-RU" smtClean="0"/>
              <a:t> = 1/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/>
              <a:t>0 </a:t>
            </a:r>
            <a:r>
              <a:rPr lang="ru-RU" smtClean="0"/>
              <a:t>+ </a:t>
            </a:r>
            <a:r>
              <a:rPr lang="ru-RU" smtClean="0">
                <a:sym typeface="Symbol" pitchFamily="18" charset="2"/>
              </a:rPr>
              <a:t></a:t>
            </a:r>
            <a:r>
              <a:rPr lang="ru-RU" smtClean="0"/>
              <a:t>/ (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/>
              <a:t>0</a:t>
            </a:r>
            <a:r>
              <a:rPr lang="ru-RU" smtClean="0">
                <a:sym typeface="Symbol" pitchFamily="18" charset="2"/>
              </a:rPr>
              <a:t></a:t>
            </a:r>
            <a:r>
              <a:rPr lang="ru-RU" smtClean="0"/>
              <a:t> ). </a:t>
            </a:r>
            <a:r>
              <a:rPr lang="en-US" smtClean="0"/>
              <a:t>   </a:t>
            </a:r>
            <a:r>
              <a:rPr lang="ru-RU" smtClean="0"/>
              <a:t>(4) </a:t>
            </a:r>
          </a:p>
          <a:p>
            <a:r>
              <a:rPr lang="ru-RU" smtClean="0"/>
              <a:t>Затем строят график зависимости 1/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>
                <a:sym typeface="Symbol" pitchFamily="18" charset="2"/>
              </a:rPr>
              <a:t></a:t>
            </a:r>
            <a:r>
              <a:rPr lang="ru-RU" baseline="-25000" smtClean="0"/>
              <a:t> </a:t>
            </a:r>
            <a:r>
              <a:rPr lang="ru-RU" smtClean="0"/>
              <a:t>от времени (</a:t>
            </a:r>
            <a:r>
              <a:rPr lang="ru-RU" smtClean="0">
                <a:sym typeface="Symbol" pitchFamily="18" charset="2"/>
              </a:rPr>
              <a:t></a:t>
            </a:r>
            <a:r>
              <a:rPr lang="ru-RU" smtClean="0"/>
              <a:t>)  (рис.1). </a:t>
            </a:r>
          </a:p>
          <a:p>
            <a:r>
              <a:rPr lang="ru-RU" smtClean="0"/>
              <a:t>Из графика находят К =tg </a:t>
            </a:r>
            <a:r>
              <a:rPr lang="en-US" smtClean="0">
                <a:sym typeface="Symbol" pitchFamily="18" charset="2"/>
              </a:rPr>
              <a:t></a:t>
            </a:r>
            <a:r>
              <a:rPr lang="ru-RU" smtClean="0"/>
              <a:t>, а пересечение прямой с осью ординат равно 1/</a:t>
            </a:r>
            <a:r>
              <a:rPr lang="ru-RU" smtClean="0">
                <a:sym typeface="Symbol" pitchFamily="18" charset="2"/>
              </a:rPr>
              <a:t></a:t>
            </a:r>
            <a:r>
              <a:rPr lang="ru-RU" baseline="-25000" smtClean="0"/>
              <a:t>0</a:t>
            </a:r>
            <a:r>
              <a:rPr lang="ru-RU" smtClean="0"/>
              <a:t>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Рисунок 1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938" y="1663700"/>
            <a:ext cx="567055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000" smtClean="0"/>
              <a:t>Во время коагуляции одиночные частицы образуют двойные, они, объединяясь, образуют тройные,  затем четвертные частицы. Тогда для частиц с частичной концентрацией объединенных </a:t>
            </a:r>
            <a:r>
              <a:rPr lang="ru-RU" sz="3000" i="1" smtClean="0"/>
              <a:t>m </a:t>
            </a:r>
            <a:r>
              <a:rPr lang="ru-RU" sz="3000" smtClean="0"/>
              <a:t>раз:</a:t>
            </a:r>
          </a:p>
          <a:p>
            <a:pPr>
              <a:lnSpc>
                <a:spcPct val="80000"/>
              </a:lnSpc>
            </a:pPr>
            <a:endParaRPr lang="ru-RU" sz="3000" smtClean="0"/>
          </a:p>
          <a:p>
            <a:pPr>
              <a:lnSpc>
                <a:spcPct val="80000"/>
              </a:lnSpc>
            </a:pPr>
            <a:r>
              <a:rPr lang="ru-RU" sz="3000" smtClean="0"/>
              <a:t>            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i="1" baseline="-25000" smtClean="0"/>
              <a:t>m</a:t>
            </a:r>
            <a:r>
              <a:rPr lang="ru-RU" sz="3000" smtClean="0"/>
              <a:t> = 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baseline="-25000" smtClean="0"/>
              <a:t>0</a:t>
            </a:r>
            <a:r>
              <a:rPr lang="ru-RU" sz="3000" smtClean="0"/>
              <a:t> (</a:t>
            </a:r>
            <a:r>
              <a:rPr lang="ru-RU" sz="3000" smtClean="0">
                <a:sym typeface="Symbol" pitchFamily="18" charset="2"/>
              </a:rPr>
              <a:t></a:t>
            </a:r>
            <a:r>
              <a:rPr lang="ru-RU" sz="3000" smtClean="0"/>
              <a:t>/</a:t>
            </a:r>
            <a:r>
              <a:rPr lang="ru-RU" sz="3000" baseline="-25000" smtClean="0"/>
              <a:t> 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ru-RU" sz="3000" smtClean="0"/>
              <a:t>)</a:t>
            </a:r>
            <a:r>
              <a:rPr lang="ru-RU" sz="3000" baseline="30000" smtClean="0"/>
              <a:t>(</a:t>
            </a:r>
            <a:r>
              <a:rPr lang="ru-RU" sz="3000" i="1" baseline="30000" smtClean="0"/>
              <a:t>m</a:t>
            </a:r>
            <a:r>
              <a:rPr lang="ru-RU" sz="3000" smtClean="0"/>
              <a:t> </a:t>
            </a:r>
            <a:r>
              <a:rPr lang="ru-RU" sz="3000" baseline="30000" smtClean="0"/>
              <a:t>-1)</a:t>
            </a:r>
            <a:r>
              <a:rPr lang="ru-RU" sz="3000" smtClean="0"/>
              <a:t> /(1+ </a:t>
            </a:r>
            <a:r>
              <a:rPr lang="ru-RU" sz="3000" smtClean="0">
                <a:sym typeface="Symbol" pitchFamily="18" charset="2"/>
              </a:rPr>
              <a:t></a:t>
            </a:r>
            <a:r>
              <a:rPr lang="ru-RU" sz="3000" smtClean="0"/>
              <a:t>/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ru-RU" sz="3000" smtClean="0"/>
              <a:t>)</a:t>
            </a:r>
            <a:r>
              <a:rPr lang="ru-RU" sz="3000" baseline="30000" smtClean="0"/>
              <a:t>(</a:t>
            </a:r>
            <a:r>
              <a:rPr lang="ru-RU" sz="3000" i="1" baseline="30000" smtClean="0"/>
              <a:t>m</a:t>
            </a:r>
            <a:r>
              <a:rPr lang="ru-RU" sz="3000" smtClean="0"/>
              <a:t> </a:t>
            </a:r>
            <a:r>
              <a:rPr lang="ru-RU" sz="3000" baseline="30000" smtClean="0"/>
              <a:t>+1)</a:t>
            </a:r>
            <a:r>
              <a:rPr lang="ru-RU" sz="3000" smtClean="0"/>
              <a:t>.      (5)</a:t>
            </a:r>
          </a:p>
          <a:p>
            <a:pPr>
              <a:lnSpc>
                <a:spcPct val="80000"/>
              </a:lnSpc>
            </a:pPr>
            <a:r>
              <a:rPr lang="ru-RU" sz="3000" smtClean="0"/>
              <a:t> </a:t>
            </a:r>
          </a:p>
          <a:p>
            <a:pPr>
              <a:lnSpc>
                <a:spcPct val="80000"/>
              </a:lnSpc>
            </a:pPr>
            <a:r>
              <a:rPr lang="ru-RU" sz="3000" smtClean="0"/>
              <a:t>Здесь </a:t>
            </a:r>
            <a:r>
              <a:rPr lang="ru-RU" sz="3000" i="1" smtClean="0"/>
              <a:t>m</a:t>
            </a:r>
            <a:r>
              <a:rPr lang="ru-RU" sz="3000" smtClean="0"/>
              <a:t>- степень,  определяющая число частиц (если </a:t>
            </a:r>
            <a:r>
              <a:rPr lang="ru-RU" sz="3000" i="1" smtClean="0"/>
              <a:t>m</a:t>
            </a:r>
            <a:r>
              <a:rPr lang="ru-RU" sz="3000" smtClean="0"/>
              <a:t> =1 – единичные частицы, </a:t>
            </a:r>
            <a:r>
              <a:rPr lang="ru-RU" sz="3000" i="1" smtClean="0"/>
              <a:t>m</a:t>
            </a:r>
            <a:r>
              <a:rPr lang="ru-RU" sz="3000" smtClean="0"/>
              <a:t> = 2 - двойные частицы</a:t>
            </a:r>
            <a:r>
              <a:rPr lang="ru-RU" sz="3000" i="1" smtClean="0"/>
              <a:t> </a:t>
            </a:r>
            <a:r>
              <a:rPr lang="ru-RU" sz="3000" smtClean="0"/>
              <a:t>и т.д.). Тогда, для единичных частиц: 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baseline="-25000" smtClean="0"/>
              <a:t>1</a:t>
            </a:r>
            <a:r>
              <a:rPr lang="ru-RU" sz="3000" smtClean="0"/>
              <a:t> = 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baseline="-25000" smtClean="0"/>
              <a:t>0</a:t>
            </a:r>
            <a:r>
              <a:rPr lang="ru-RU" sz="3000" smtClean="0"/>
              <a:t> /(1+ </a:t>
            </a:r>
            <a:r>
              <a:rPr lang="ru-RU" sz="3000" smtClean="0">
                <a:sym typeface="Symbol" pitchFamily="18" charset="2"/>
              </a:rPr>
              <a:t></a:t>
            </a:r>
            <a:r>
              <a:rPr lang="ru-RU" sz="3000" smtClean="0"/>
              <a:t>/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ru-RU" sz="3000" smtClean="0"/>
              <a:t>)</a:t>
            </a:r>
            <a:r>
              <a:rPr lang="ru-RU" sz="3000" baseline="30000" smtClean="0"/>
              <a:t>2</a:t>
            </a:r>
            <a:r>
              <a:rPr lang="ru-RU" sz="3000" smtClean="0"/>
              <a:t>, для двойных частиц 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baseline="-25000" smtClean="0"/>
              <a:t>2</a:t>
            </a:r>
            <a:r>
              <a:rPr lang="ru-RU" sz="3000" smtClean="0"/>
              <a:t>=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baseline="-25000" smtClean="0"/>
              <a:t>0</a:t>
            </a:r>
            <a:r>
              <a:rPr lang="ru-RU" sz="3000" smtClean="0"/>
              <a:t> (</a:t>
            </a:r>
            <a:r>
              <a:rPr lang="ru-RU" sz="3000" smtClean="0">
                <a:sym typeface="Symbol" pitchFamily="18" charset="2"/>
              </a:rPr>
              <a:t></a:t>
            </a:r>
            <a:r>
              <a:rPr lang="ru-RU" sz="3000" smtClean="0"/>
              <a:t>/</a:t>
            </a:r>
            <a:r>
              <a:rPr lang="ru-RU" sz="3000" baseline="-25000" smtClean="0"/>
              <a:t> 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ru-RU" sz="3000" smtClean="0"/>
              <a:t>)/(1+ +</a:t>
            </a:r>
            <a:r>
              <a:rPr lang="ru-RU" sz="3000" smtClean="0">
                <a:sym typeface="Symbol" pitchFamily="18" charset="2"/>
              </a:rPr>
              <a:t></a:t>
            </a:r>
            <a:r>
              <a:rPr lang="ru-RU" sz="3000" smtClean="0"/>
              <a:t>/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ru-RU" sz="3000" smtClean="0"/>
              <a:t>)</a:t>
            </a:r>
            <a:r>
              <a:rPr lang="ru-RU" sz="3000" baseline="30000" smtClean="0"/>
              <a:t>3</a:t>
            </a:r>
            <a:r>
              <a:rPr lang="ru-RU" sz="3000" smtClean="0"/>
              <a:t>, для тройных частиц 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baseline="-25000" smtClean="0"/>
              <a:t>3</a:t>
            </a:r>
            <a:r>
              <a:rPr lang="ru-RU" sz="3000" smtClean="0"/>
              <a:t>= </a:t>
            </a:r>
            <a:r>
              <a:rPr lang="ru-RU" sz="3000" smtClean="0">
                <a:sym typeface="Symbol" pitchFamily="18" charset="2"/>
              </a:rPr>
              <a:t></a:t>
            </a:r>
            <a:r>
              <a:rPr lang="ru-RU" sz="3000" baseline="-25000" smtClean="0"/>
              <a:t>0</a:t>
            </a:r>
            <a:r>
              <a:rPr lang="ru-RU" sz="3000" smtClean="0"/>
              <a:t> (</a:t>
            </a:r>
            <a:r>
              <a:rPr lang="ru-RU" sz="3000" smtClean="0">
                <a:sym typeface="Symbol" pitchFamily="18" charset="2"/>
              </a:rPr>
              <a:t></a:t>
            </a:r>
            <a:r>
              <a:rPr lang="ru-RU" sz="3000" smtClean="0"/>
              <a:t>/</a:t>
            </a:r>
            <a:r>
              <a:rPr lang="ru-RU" sz="3000" baseline="-25000" smtClean="0"/>
              <a:t> 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ru-RU" sz="3000" smtClean="0"/>
              <a:t>)</a:t>
            </a:r>
            <a:r>
              <a:rPr lang="ru-RU" sz="3000" baseline="30000" smtClean="0"/>
              <a:t>2</a:t>
            </a:r>
            <a:r>
              <a:rPr lang="ru-RU" sz="3000" smtClean="0"/>
              <a:t> /(1+ </a:t>
            </a:r>
            <a:r>
              <a:rPr lang="ru-RU" sz="3000" smtClean="0">
                <a:sym typeface="Symbol" pitchFamily="18" charset="2"/>
              </a:rPr>
              <a:t></a:t>
            </a:r>
            <a:r>
              <a:rPr lang="ru-RU" sz="3000" smtClean="0"/>
              <a:t>/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ru-RU" sz="3000" smtClean="0"/>
              <a:t>)</a:t>
            </a:r>
            <a:r>
              <a:rPr lang="ru-RU" sz="3000" baseline="30000" smtClean="0"/>
              <a:t>4</a:t>
            </a:r>
            <a:r>
              <a:rPr lang="ru-RU" sz="3000" smtClean="0"/>
              <a:t>.</a:t>
            </a:r>
          </a:p>
          <a:p>
            <a:pPr>
              <a:lnSpc>
                <a:spcPct val="80000"/>
              </a:lnSpc>
            </a:pPr>
            <a:endParaRPr lang="ru-RU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620713"/>
            <a:ext cx="8893175" cy="5903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000" smtClean="0"/>
              <a:t>Константа коагуляции определяется: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000" smtClean="0"/>
              <a:t>       К = 8</a:t>
            </a:r>
            <a:r>
              <a:rPr lang="ru-RU" sz="3000" smtClean="0">
                <a:sym typeface="Symbol" pitchFamily="18" charset="2"/>
              </a:rPr>
              <a:t></a:t>
            </a:r>
            <a:r>
              <a:rPr lang="en-US" sz="3000" smtClean="0"/>
              <a:t>R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D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ru-RU" sz="3000" smtClean="0"/>
              <a:t>Р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exp</a:t>
            </a:r>
            <a:r>
              <a:rPr lang="ru-RU" sz="3000" smtClean="0"/>
              <a:t>[-</a:t>
            </a:r>
            <a:r>
              <a:rPr lang="ru-RU" sz="3000" smtClean="0">
                <a:sym typeface="Symbol" pitchFamily="18" charset="2"/>
              </a:rPr>
              <a:t></a:t>
            </a:r>
            <a:r>
              <a:rPr lang="en-US" sz="3000" smtClean="0"/>
              <a:t>E</a:t>
            </a:r>
            <a:r>
              <a:rPr lang="ru-RU" sz="3000" smtClean="0"/>
              <a:t> / (</a:t>
            </a:r>
            <a:r>
              <a:rPr lang="en-US" sz="3000" smtClean="0"/>
              <a:t>k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T</a:t>
            </a:r>
            <a:r>
              <a:rPr lang="ru-RU" sz="3000" smtClean="0"/>
              <a:t>)].          (6)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30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000" smtClean="0"/>
              <a:t> К = 8</a:t>
            </a:r>
            <a:r>
              <a:rPr lang="ru-RU" sz="3000" smtClean="0">
                <a:sym typeface="Symbol" pitchFamily="18" charset="2"/>
              </a:rPr>
              <a:t></a:t>
            </a:r>
            <a:r>
              <a:rPr lang="en-US" sz="3000" smtClean="0"/>
              <a:t>R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D</a:t>
            </a:r>
            <a:r>
              <a:rPr lang="ru-RU" sz="3000" smtClean="0"/>
              <a:t> = 8</a:t>
            </a:r>
            <a:r>
              <a:rPr lang="ru-RU" sz="3000" smtClean="0">
                <a:sym typeface="Symbol" pitchFamily="18" charset="2"/>
              </a:rPr>
              <a:t></a:t>
            </a:r>
            <a:r>
              <a:rPr lang="ru-RU" sz="3000" smtClean="0"/>
              <a:t>2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r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k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T</a:t>
            </a:r>
            <a:r>
              <a:rPr lang="ru-RU" sz="3000" smtClean="0"/>
              <a:t> / (6</a:t>
            </a:r>
            <a:r>
              <a:rPr lang="ru-RU" sz="3000" smtClean="0">
                <a:sym typeface="Symbol" pitchFamily="18" charset="2"/>
              </a:rPr>
              <a:t></a:t>
            </a:r>
            <a:r>
              <a:rPr lang="en-US" sz="3000" smtClean="0"/>
              <a:t>r</a:t>
            </a:r>
            <a:r>
              <a:rPr lang="ru-RU" sz="3000" smtClean="0"/>
              <a:t>) = 8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k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en-US" sz="3000" smtClean="0"/>
              <a:t>T</a:t>
            </a:r>
            <a:r>
              <a:rPr lang="ru-RU" sz="3000" smtClean="0"/>
              <a:t> / (3</a:t>
            </a:r>
            <a:r>
              <a:rPr lang="ru-RU" sz="3000" smtClean="0">
                <a:sym typeface="Symbol" pitchFamily="18" charset="2"/>
              </a:rPr>
              <a:t></a:t>
            </a:r>
            <a:r>
              <a:rPr lang="ru-RU" sz="3000" smtClean="0"/>
              <a:t>). (7)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000" smtClean="0"/>
              <a:t>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000" smtClean="0"/>
              <a:t> Здесь </a:t>
            </a:r>
            <a:r>
              <a:rPr lang="ru-RU" sz="3000" smtClean="0">
                <a:sym typeface="Symbol" pitchFamily="18" charset="2"/>
              </a:rPr>
              <a:t></a:t>
            </a:r>
            <a:r>
              <a:rPr lang="ru-RU" sz="3000" smtClean="0"/>
              <a:t> - вязкость среды;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3000" smtClean="0"/>
              <a:t>k</a:t>
            </a:r>
            <a:r>
              <a:rPr lang="ru-RU" sz="3000" smtClean="0"/>
              <a:t> – константа Больцмана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000" smtClean="0"/>
              <a:t>Т- абсолютная температура.</a:t>
            </a:r>
            <a:r>
              <a:rPr lang="kk-KZ" sz="3000" smtClean="0"/>
              <a:t>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kk-KZ" sz="30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kk-KZ" sz="3000" smtClean="0"/>
              <a:t>Период половинной концентрации определяется:</a:t>
            </a:r>
            <a:endParaRPr lang="ru-RU" sz="30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kk-KZ" sz="3000" smtClean="0"/>
              <a:t>                                  </a:t>
            </a:r>
            <a:r>
              <a:rPr lang="ru-RU" sz="3000" smtClean="0">
                <a:sym typeface="Symbol" pitchFamily="18" charset="2"/>
              </a:rPr>
              <a:t></a:t>
            </a:r>
            <a:r>
              <a:rPr lang="kk-KZ" sz="3000" smtClean="0"/>
              <a:t> = 3</a:t>
            </a:r>
            <a:r>
              <a:rPr lang="ru-RU" sz="3000" smtClean="0">
                <a:sym typeface="Symbol" pitchFamily="18" charset="2"/>
              </a:rPr>
              <a:t></a:t>
            </a:r>
            <a:r>
              <a:rPr lang="kk-KZ" sz="3000" smtClean="0"/>
              <a:t> / 8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kk-KZ" sz="3000" smtClean="0"/>
              <a:t>k</a:t>
            </a:r>
            <a:r>
              <a:rPr lang="ru-RU" sz="3000" smtClean="0">
                <a:sym typeface="Symbol" pitchFamily="18" charset="2"/>
              </a:rPr>
              <a:t></a:t>
            </a:r>
            <a:r>
              <a:rPr lang="kk-KZ" sz="3000" smtClean="0"/>
              <a:t>T</a:t>
            </a:r>
            <a:r>
              <a:rPr lang="ru-RU" sz="3000" smtClean="0">
                <a:sym typeface="Symbol" pitchFamily="18" charset="2"/>
              </a:rPr>
              <a:t></a:t>
            </a:r>
            <a:r>
              <a:rPr lang="kk-KZ" sz="3000" baseline="-25000" smtClean="0"/>
              <a:t>0 </a:t>
            </a:r>
            <a:r>
              <a:rPr lang="kk-KZ" sz="3000" smtClean="0"/>
              <a:t>.                      (8)     </a:t>
            </a:r>
            <a:endParaRPr lang="ru-RU" sz="300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300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3000" smtClean="0"/>
          </a:p>
          <a:p>
            <a:pPr>
              <a:lnSpc>
                <a:spcPct val="90000"/>
              </a:lnSpc>
            </a:pPr>
            <a:endParaRPr lang="ru-RU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Рисунок 2</a:t>
            </a:r>
          </a:p>
        </p:txBody>
      </p:sp>
      <p:pic>
        <p:nvPicPr>
          <p:cNvPr id="13315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484313"/>
            <a:ext cx="6191250" cy="4897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Содержимое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6408738"/>
          </a:xfrm>
        </p:spPr>
        <p:txBody>
          <a:bodyPr/>
          <a:lstStyle/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  <a:p>
            <a:r>
              <a:rPr lang="ru-RU" sz="2800" smtClean="0"/>
              <a:t>Согласно теории кинетики коагуляции, различают быструю и медленную коагуляцию. При быстрой коагуляции все столкновения частиц заканчиваются их слипанием. Такому положению отвечает условие:                  и Р=1, где Р- стерический фактор</a:t>
            </a:r>
          </a:p>
          <a:p>
            <a:r>
              <a:rPr lang="ru-RU" sz="2800" smtClean="0"/>
              <a:t>При медленной коагуляции               , Р≠1 (необходимо учитывать эффективность соударений). Фуксом был введен коэффициент замедления</a:t>
            </a:r>
            <a:r>
              <a:rPr lang="en-US" sz="2800" smtClean="0"/>
              <a:t>: </a:t>
            </a:r>
            <a:r>
              <a:rPr lang="ru-RU" sz="2800" smtClean="0"/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W=</a:t>
            </a:r>
            <a:r>
              <a:rPr lang="el-GR" sz="2800" i="1" smtClean="0"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ru-RU" sz="2800" baseline="-25000" smtClean="0"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2800" i="1" smtClean="0">
                <a:latin typeface="Times New Roman" pitchFamily="18" charset="0"/>
                <a:cs typeface="Times New Roman" pitchFamily="18" charset="0"/>
              </a:rPr>
              <a:t> υ</a:t>
            </a:r>
            <a:r>
              <a:rPr lang="ru-RU" sz="2800" baseline="-2500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sz="2800" smtClean="0">
              <a:latin typeface="Times New Roman" pitchFamily="18" charset="0"/>
              <a:cs typeface="Times New Roman" pitchFamily="18" charset="0"/>
            </a:endParaRPr>
          </a:p>
          <a:p>
            <a:endParaRPr lang="ru-RU" smtClean="0"/>
          </a:p>
        </p:txBody>
      </p:sp>
      <p:sp>
        <p:nvSpPr>
          <p:cNvPr id="20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3924300" y="3573463"/>
          <a:ext cx="935038" cy="376237"/>
        </p:xfrm>
        <a:graphic>
          <a:graphicData uri="http://schemas.openxmlformats.org/presentationml/2006/ole">
            <p:oleObj spid="_x0000_s25602" name="Формула" r:id="rId3" imgW="482181" imgH="177646" progId="Equation.3">
              <p:embed/>
            </p:oleObj>
          </a:graphicData>
        </a:graphic>
      </p:graphicFrame>
      <p:sp>
        <p:nvSpPr>
          <p:cNvPr id="205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219700" y="4508500"/>
          <a:ext cx="936625" cy="377825"/>
        </p:xfrm>
        <a:graphic>
          <a:graphicData uri="http://schemas.openxmlformats.org/presentationml/2006/ole">
            <p:oleObj spid="_x0000_s25603" name="Формула" r:id="rId4" imgW="482181" imgH="177646" progId="Equation.3">
              <p:embed/>
            </p:oleObj>
          </a:graphicData>
        </a:graphic>
      </p:graphicFrame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1835150" y="404813"/>
          <a:ext cx="5508625" cy="1163637"/>
        </p:xfrm>
        <a:graphic>
          <a:graphicData uri="http://schemas.openxmlformats.org/presentationml/2006/ole">
            <p:oleObj spid="_x0000_s25604" name="Формула" r:id="rId5" imgW="19047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2362200"/>
          </a:xfrm>
        </p:spPr>
        <p:txBody>
          <a:bodyPr/>
          <a:lstStyle/>
          <a:p>
            <a:r>
              <a:rPr lang="ru-RU" smtClean="0"/>
              <a:t>Теория устойчивости Дерягина-Ландау-Фервей-Овербека (ДЛФО)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334000" y="609600"/>
          <a:ext cx="3124200" cy="1300163"/>
        </p:xfrm>
        <a:graphic>
          <a:graphicData uri="http://schemas.openxmlformats.org/presentationml/2006/ole">
            <p:oleObj spid="_x0000_s46082" name="Формула" r:id="rId3" imgW="1193800" imgH="495300" progId="Equation.3">
              <p:embed/>
            </p:oleObj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5257800" y="1981200"/>
          <a:ext cx="3276600" cy="1331913"/>
        </p:xfrm>
        <a:graphic>
          <a:graphicData uri="http://schemas.openxmlformats.org/presentationml/2006/ole">
            <p:oleObj spid="_x0000_s46083" name="Формула" r:id="rId4" imgW="1218671" imgH="495085" progId="Equation.3">
              <p:embed/>
            </p:oleObj>
          </a:graphicData>
        </a:graphic>
      </p:graphicFrame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8" name="Object 8"/>
          <p:cNvGraphicFramePr>
            <a:graphicFrameLocks noChangeAspect="1"/>
          </p:cNvGraphicFramePr>
          <p:nvPr/>
        </p:nvGraphicFramePr>
        <p:xfrm>
          <a:off x="4724400" y="4343400"/>
          <a:ext cx="3962400" cy="1190625"/>
        </p:xfrm>
        <a:graphic>
          <a:graphicData uri="http://schemas.openxmlformats.org/presentationml/2006/ole">
            <p:oleObj spid="_x0000_s46084" name="Формула" r:id="rId5" imgW="1549400" imgH="469900" progId="Equation.3">
              <p:embed/>
            </p:oleObj>
          </a:graphicData>
        </a:graphic>
      </p:graphicFrame>
      <p:pic>
        <p:nvPicPr>
          <p:cNvPr id="9" name="Содержимое 4"/>
          <p:cNvPicPr>
            <a:picLocks/>
          </p:cNvPicPr>
          <p:nvPr/>
        </p:nvPicPr>
        <p:blipFill>
          <a:blip r:embed="rId6" cstate="print"/>
          <a:srcRect l="28922" t="24474" r="54272" b="68520"/>
          <a:stretch>
            <a:fillRect/>
          </a:stretch>
        </p:blipFill>
        <p:spPr bwMode="auto">
          <a:xfrm>
            <a:off x="381000" y="3048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7" cstate="print"/>
          <a:srcRect l="69157" t="27518" r="11545" b="63670"/>
          <a:stretch>
            <a:fillRect/>
          </a:stretch>
        </p:blipFill>
        <p:spPr bwMode="auto">
          <a:xfrm>
            <a:off x="381000" y="3352800"/>
            <a:ext cx="43211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Основные составляющие расклинивающего давления:</a:t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а) электростатическая, обусловленная взаимным перекрыванием ДЭС (положительный вклад);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б) молекулярная, обусловленная Ван-дер-ваальсовыми силами притяжения (отрицательный вклад);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в) адсорбционная, возникающая при перекрывании молекулярных адсорбционных слоев, что создает осмотический поток в сторону прослойки и приводит к отталкиванию;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г) структурная, связанная с образованием граничных слоев растворителя с особой структурой (положительный вклад).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Лиофильные коллоиды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Лиофильные</a:t>
            </a:r>
            <a:r>
              <a:rPr lang="ru-RU" dirty="0" smtClean="0"/>
              <a:t> коллоиды – </a:t>
            </a:r>
            <a:r>
              <a:rPr lang="ru-RU" dirty="0"/>
              <a:t>молекулярные коллоиды, а также </a:t>
            </a:r>
            <a:r>
              <a:rPr lang="ru-RU" dirty="0" err="1"/>
              <a:t>лиофильные</a:t>
            </a:r>
            <a:r>
              <a:rPr lang="ru-RU" dirty="0"/>
              <a:t> </a:t>
            </a:r>
            <a:r>
              <a:rPr lang="ru-RU" dirty="0" err="1"/>
              <a:t>суспензоиды</a:t>
            </a:r>
            <a:r>
              <a:rPr lang="ru-RU" dirty="0"/>
              <a:t> (глины, мыла) – </a:t>
            </a:r>
            <a:r>
              <a:rPr lang="ru-RU" dirty="0" err="1"/>
              <a:t>диспергируются</a:t>
            </a:r>
            <a:r>
              <a:rPr lang="ru-RU" dirty="0"/>
              <a:t> самопроизвольно, образуя </a:t>
            </a:r>
            <a:r>
              <a:rPr lang="ru-RU" dirty="0" err="1"/>
              <a:t>термодинамически</a:t>
            </a:r>
            <a:r>
              <a:rPr lang="ru-RU" dirty="0"/>
              <a:t> устойчивые системы. </a:t>
            </a:r>
            <a:r>
              <a:rPr lang="ru-RU" dirty="0" smtClean="0"/>
              <a:t>При </a:t>
            </a:r>
            <a:r>
              <a:rPr lang="ru-RU" dirty="0"/>
              <a:t>диспергировании увеличивается поверхностная (свободная) энергия. Для </a:t>
            </a:r>
            <a:r>
              <a:rPr lang="ru-RU" dirty="0" err="1"/>
              <a:t>лиофильных</a:t>
            </a:r>
            <a:r>
              <a:rPr lang="ru-RU" dirty="0"/>
              <a:t> систем свободная энергия уменьшается: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 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Δ</a:t>
            </a:r>
            <a:r>
              <a:rPr lang="en-US" dirty="0" smtClean="0"/>
              <a:t>F</a:t>
            </a:r>
            <a:r>
              <a:rPr lang="en-US" sz="3400" baseline="-25000" dirty="0" smtClean="0"/>
              <a:t>s </a:t>
            </a:r>
            <a:r>
              <a:rPr lang="en-US" sz="3400" dirty="0" smtClean="0"/>
              <a:t>=</a:t>
            </a:r>
            <a:r>
              <a:rPr lang="el-GR" sz="3400" dirty="0" smtClean="0"/>
              <a:t>Δ</a:t>
            </a:r>
            <a:r>
              <a:rPr lang="en-US" dirty="0" smtClean="0"/>
              <a:t>U</a:t>
            </a:r>
            <a:r>
              <a:rPr lang="ru-RU" dirty="0"/>
              <a:t>-</a:t>
            </a:r>
            <a:r>
              <a:rPr lang="en-US" dirty="0"/>
              <a:t> </a:t>
            </a:r>
            <a:r>
              <a:rPr lang="en-US" dirty="0" smtClean="0"/>
              <a:t>T</a:t>
            </a:r>
            <a:r>
              <a:rPr lang="el-GR" dirty="0" smtClean="0"/>
              <a:t>Δ</a:t>
            </a:r>
            <a:r>
              <a:rPr lang="en-US" dirty="0" smtClean="0"/>
              <a:t>S</a:t>
            </a:r>
            <a:r>
              <a:rPr lang="ru-RU" dirty="0" smtClean="0"/>
              <a:t>&lt;0</a:t>
            </a:r>
            <a:r>
              <a:rPr lang="en-US" dirty="0" smtClean="0"/>
              <a:t>                                 </a:t>
            </a:r>
            <a:r>
              <a:rPr lang="ru-RU" dirty="0" smtClean="0"/>
              <a:t> (</a:t>
            </a:r>
            <a:r>
              <a:rPr lang="en-US" dirty="0" smtClean="0"/>
              <a:t>1</a:t>
            </a:r>
            <a:r>
              <a:rPr lang="ru-RU" dirty="0" smtClean="0"/>
              <a:t>)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- это выражение служит критерием лиофильности (</a:t>
            </a:r>
            <a:r>
              <a:rPr lang="ru-RU" dirty="0" err="1"/>
              <a:t>Ребиндер</a:t>
            </a:r>
            <a:r>
              <a:rPr lang="ru-RU" dirty="0"/>
              <a:t> и др.). Увеличение энтропии в процессе диспергирования обычно способствует уменьшению </a:t>
            </a:r>
            <a:r>
              <a:rPr lang="el-GR" dirty="0" smtClean="0"/>
              <a:t>Δ</a:t>
            </a:r>
            <a:r>
              <a:rPr lang="en-US" dirty="0" smtClean="0"/>
              <a:t>F</a:t>
            </a:r>
            <a:r>
              <a:rPr lang="en-US" sz="3400" baseline="-25000" dirty="0" smtClean="0"/>
              <a:t>s </a:t>
            </a:r>
            <a:r>
              <a:rPr lang="ru-RU" dirty="0" smtClean="0"/>
              <a:t>, </a:t>
            </a:r>
            <a:r>
              <a:rPr lang="ru-RU" dirty="0"/>
              <a:t>поскольку система приходит к более равномерному распределению </a:t>
            </a:r>
            <a:r>
              <a:rPr lang="kk-KZ" dirty="0"/>
              <a:t>дисперсной фазы</a:t>
            </a:r>
            <a:r>
              <a:rPr lang="ru-RU" dirty="0"/>
              <a:t> в среде </a:t>
            </a:r>
            <a:r>
              <a:rPr lang="ru-RU" dirty="0" smtClean="0"/>
              <a:t>(</a:t>
            </a:r>
            <a:r>
              <a:rPr lang="el-GR" dirty="0" smtClean="0"/>
              <a:t>Δ</a:t>
            </a:r>
            <a:r>
              <a:rPr lang="en-US" dirty="0" smtClean="0"/>
              <a:t>S </a:t>
            </a:r>
            <a:r>
              <a:rPr lang="ru-RU" dirty="0" smtClean="0"/>
              <a:t>смешения </a:t>
            </a:r>
            <a:r>
              <a:rPr lang="ru-RU" dirty="0"/>
              <a:t>&gt;0).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Силы притяжения</a:t>
            </a:r>
            <a:endParaRPr lang="ru-RU" smtClean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r>
              <a:rPr lang="ru-RU" smtClean="0"/>
              <a:t>Силы притяжения называют силами Ван-дер-Ваальса, которые слагаются из трех компонентов: </a:t>
            </a:r>
          </a:p>
          <a:p>
            <a:r>
              <a:rPr lang="ru-RU" smtClean="0"/>
              <a:t>1) диполь-дипольного взаимодействия (силы Кеезома),</a:t>
            </a:r>
          </a:p>
          <a:p>
            <a:r>
              <a:rPr lang="ru-RU" smtClean="0"/>
              <a:t> 2) индукционного взаимодействия (силы Дебая), </a:t>
            </a:r>
          </a:p>
          <a:p>
            <a:r>
              <a:rPr lang="ru-RU" smtClean="0"/>
              <a:t>3) дисперсионного взаимодействия (силы Лондона).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Содержимое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943600"/>
          </a:xfrm>
        </p:spPr>
        <p:txBody>
          <a:bodyPr/>
          <a:lstStyle/>
          <a:p>
            <a:r>
              <a:rPr lang="ru-RU" smtClean="0"/>
              <a:t>Для энергии молекулярного притяжения двух сферических частиц одинакового радиуса Гамакером было предложено следующее уравнение</a:t>
            </a:r>
          </a:p>
          <a:p>
            <a:r>
              <a:rPr lang="ru-RU" smtClean="0"/>
              <a:t>При </a:t>
            </a:r>
            <a:r>
              <a:rPr lang="en-US" smtClean="0"/>
              <a:t>r &gt;&gt;H</a:t>
            </a:r>
            <a:endParaRPr lang="ru-RU" smtClean="0"/>
          </a:p>
          <a:p>
            <a:endParaRPr lang="en-US" smtClean="0"/>
          </a:p>
          <a:p>
            <a:r>
              <a:rPr lang="ru-RU" smtClean="0"/>
              <a:t>где А – постоянная Гамакера – сложная константа, отражающая природу вещества частиц и дисперсионной среды</a:t>
            </a: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3449638" y="2743200"/>
          <a:ext cx="1860550" cy="990600"/>
        </p:xfrm>
        <a:graphic>
          <a:graphicData uri="http://schemas.openxmlformats.org/presentationml/2006/ole">
            <p:oleObj spid="_x0000_s47106" name="Формула" r:id="rId3" imgW="736560" imgH="393480" progId="Equation.3">
              <p:embed/>
            </p:oleObj>
          </a:graphicData>
        </a:graphic>
      </p:graphicFrame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19800"/>
          </a:xfrm>
        </p:spPr>
        <p:txBody>
          <a:bodyPr/>
          <a:lstStyle/>
          <a:p>
            <a:r>
              <a:rPr lang="ru-RU" smtClean="0"/>
              <a:t>В отличие от сил молекулярного притяжения между отдельными атомами или молекулами </a:t>
            </a:r>
            <a:r>
              <a:rPr lang="ru-RU" b="1" i="1" smtClean="0"/>
              <a:t>силы притяжения между коллоидными частицами убывают гораздо медленнее.</a:t>
            </a:r>
            <a:endParaRPr lang="ru-RU" smtClean="0"/>
          </a:p>
          <a:p>
            <a:r>
              <a:rPr lang="ru-RU" smtClean="0"/>
              <a:t>На величину энергии молекулярного притяжения оказывает влияние форма частиц. 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ru-RU" smtClean="0"/>
              <a:t>Для двух бесконечных плоскопараллельных пластин толщиной </a:t>
            </a:r>
            <a:r>
              <a:rPr lang="el-GR" i="1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smtClean="0"/>
              <a:t>  Фервеем и Овербеком предложено уравнение </a:t>
            </a:r>
          </a:p>
          <a:p>
            <a:pPr>
              <a:buFontTx/>
              <a:buNone/>
            </a:pPr>
            <a:r>
              <a:rPr lang="ru-RU" smtClean="0"/>
              <a:t>   при условии </a:t>
            </a: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3444875" y="2667000"/>
          <a:ext cx="1338263" cy="527050"/>
        </p:xfrm>
        <a:graphic>
          <a:graphicData uri="http://schemas.openxmlformats.org/presentationml/2006/ole">
            <p:oleObj spid="_x0000_s48130" name="Формула" r:id="rId3" imgW="457200" imgH="177480" progId="Equation.3">
              <p:embed/>
            </p:oleObj>
          </a:graphicData>
        </a:graphic>
      </p:graphicFrame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100263" y="3505200"/>
          <a:ext cx="2735262" cy="1219200"/>
        </p:xfrm>
        <a:graphic>
          <a:graphicData uri="http://schemas.openxmlformats.org/presentationml/2006/ole">
            <p:oleObj spid="_x0000_s48131" name="Формула" r:id="rId4" imgW="87624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10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В случае, когда расстояние между частицами намного больше толщины пластин</a:t>
            </a: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1103313" y="3276600"/>
          <a:ext cx="1317625" cy="533400"/>
        </p:xfrm>
        <a:graphic>
          <a:graphicData uri="http://schemas.openxmlformats.org/presentationml/2006/ole">
            <p:oleObj spid="_x0000_s49154" name="Формула" r:id="rId3" imgW="444240" imgH="177480" progId="Equation.3">
              <p:embed/>
            </p:oleObj>
          </a:graphicData>
        </a:graphic>
      </p:graphicFrame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246313" y="4038600"/>
          <a:ext cx="2076450" cy="1066800"/>
        </p:xfrm>
        <a:graphic>
          <a:graphicData uri="http://schemas.openxmlformats.org/presentationml/2006/ole">
            <p:oleObj spid="_x0000_s49155" name="Формула" r:id="rId4" imgW="81252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Силы отталкивания</a:t>
            </a:r>
            <a:r>
              <a:rPr lang="ru-RU" smtClean="0"/>
              <a:t> 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58200" cy="5181600"/>
          </a:xfrm>
        </p:spPr>
        <p:txBody>
          <a:bodyPr/>
          <a:lstStyle/>
          <a:p>
            <a:pPr eaLnBrk="1" hangingPunct="1"/>
            <a:r>
              <a:rPr lang="ru-RU" smtClean="0"/>
              <a:t>Рассмотрим сближение двух плоскопараллельных пластин, толщина и длина которых гораздо больше толщины диффузной части двойного слоя.</a:t>
            </a:r>
          </a:p>
          <a:p>
            <a:pPr eaLnBrk="1" hangingPunct="1"/>
            <a:r>
              <a:rPr lang="ru-RU" smtClean="0"/>
              <a:t>В общем случае для больших и малых значений      потенциалов    энергия отталкивания может быть выражена как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2919413" y="5105400"/>
          <a:ext cx="3074987" cy="1090613"/>
        </p:xfrm>
        <a:graphic>
          <a:graphicData uri="http://schemas.openxmlformats.org/presentationml/2006/ole">
            <p:oleObj spid="_x0000_s50178" name="Формула" r:id="rId3" imgW="110484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91440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kk-KZ" smtClean="0"/>
              <a:t>Для малых значений потенциалов:</a:t>
            </a:r>
            <a:endParaRPr lang="ru-RU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l-GR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ru-RU" baseline="-25000" smtClean="0">
                <a:latin typeface="Times New Roman" pitchFamily="18" charset="0"/>
              </a:rPr>
              <a:t>э</a:t>
            </a:r>
            <a:r>
              <a:rPr lang="ru-RU" smtClean="0">
                <a:latin typeface="Times New Roman" pitchFamily="18" charset="0"/>
              </a:rPr>
              <a:t> = 2 </a:t>
            </a:r>
            <a:r>
              <a:rPr lang="ru-RU" smtClean="0">
                <a:latin typeface="Times New Roman" pitchFamily="18" charset="0"/>
                <a:sym typeface="Symbol" pitchFamily="18" charset="2"/>
              </a:rPr>
              <a:t></a:t>
            </a:r>
            <a:r>
              <a:rPr lang="ru-RU" sz="1600" smtClean="0">
                <a:latin typeface="Times New Roman" pitchFamily="18" charset="0"/>
              </a:rPr>
              <a:t>0</a:t>
            </a:r>
            <a:r>
              <a:rPr lang="ru-RU" smtClean="0">
                <a:latin typeface="Times New Roman" pitchFamily="18" charset="0"/>
              </a:rPr>
              <a:t> </a:t>
            </a:r>
            <a:r>
              <a:rPr lang="ru-RU" smtClean="0">
                <a:latin typeface="Times New Roman" pitchFamily="18" charset="0"/>
                <a:sym typeface="Symbol" pitchFamily="18" charset="2"/>
              </a:rPr>
              <a:t></a:t>
            </a:r>
            <a:r>
              <a:rPr lang="ru-RU" smtClean="0">
                <a:latin typeface="Times New Roman" pitchFamily="18" charset="0"/>
              </a:rPr>
              <a:t> æ</a:t>
            </a:r>
            <a:r>
              <a:rPr lang="ru-RU" baseline="30000" smtClean="0">
                <a:latin typeface="Times New Roman" pitchFamily="18" charset="0"/>
              </a:rPr>
              <a:t>2</a:t>
            </a:r>
            <a:r>
              <a:rPr lang="ru-RU" smtClean="0">
                <a:latin typeface="Times New Roman" pitchFamily="18" charset="0"/>
              </a:rPr>
              <a:t> </a:t>
            </a:r>
            <a:r>
              <a:rPr lang="ru-RU" smtClean="0">
                <a:latin typeface="Times New Roman" pitchFamily="18" charset="0"/>
                <a:sym typeface="Symbol" pitchFamily="18" charset="2"/>
              </a:rPr>
              <a:t></a:t>
            </a:r>
            <a:r>
              <a:rPr lang="ru-RU" baseline="-25000" smtClean="0"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baseline="30000" smtClean="0">
                <a:latin typeface="Times New Roman" pitchFamily="18" charset="0"/>
              </a:rPr>
              <a:t>2</a:t>
            </a:r>
            <a:r>
              <a:rPr lang="ru-RU" smtClean="0">
                <a:latin typeface="Times New Roman" pitchFamily="18" charset="0"/>
              </a:rPr>
              <a:t>  e </a:t>
            </a:r>
            <a:r>
              <a:rPr lang="ru-RU" baseline="30000" smtClean="0">
                <a:latin typeface="Times New Roman" pitchFamily="18" charset="0"/>
              </a:rPr>
              <a:t>(-æh)</a:t>
            </a:r>
            <a:r>
              <a:rPr lang="ru-RU" smtClean="0">
                <a:latin typeface="Times New Roman" pitchFamily="18" charset="0"/>
              </a:rPr>
              <a:t> ;  </a:t>
            </a:r>
            <a:endParaRPr lang="en-US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>
                <a:latin typeface="Times New Roman" pitchFamily="18" charset="0"/>
              </a:rPr>
              <a:t>    U</a:t>
            </a:r>
            <a:r>
              <a:rPr lang="ru-RU" sz="2000" smtClean="0">
                <a:latin typeface="Times New Roman" pitchFamily="18" charset="0"/>
              </a:rPr>
              <a:t>э</a:t>
            </a:r>
            <a:r>
              <a:rPr lang="ru-RU" sz="2800" smtClean="0">
                <a:latin typeface="Times New Roman" pitchFamily="18" charset="0"/>
              </a:rPr>
              <a:t> </a:t>
            </a:r>
            <a:r>
              <a:rPr lang="ru-RU" smtClean="0">
                <a:latin typeface="Times New Roman" pitchFamily="18" charset="0"/>
              </a:rPr>
              <a:t>(h) = 2 </a:t>
            </a:r>
            <a:r>
              <a:rPr lang="ru-RU" smtClean="0">
                <a:latin typeface="Times New Roman" pitchFamily="18" charset="0"/>
                <a:sym typeface="Symbol" pitchFamily="18" charset="2"/>
              </a:rPr>
              <a:t></a:t>
            </a:r>
            <a:r>
              <a:rPr lang="ru-RU" baseline="-20000" smtClean="0">
                <a:latin typeface="Times New Roman" pitchFamily="18" charset="0"/>
              </a:rPr>
              <a:t>0</a:t>
            </a:r>
            <a:r>
              <a:rPr lang="ru-RU" smtClean="0">
                <a:latin typeface="Times New Roman" pitchFamily="18" charset="0"/>
              </a:rPr>
              <a:t> </a:t>
            </a:r>
            <a:r>
              <a:rPr lang="ru-RU" smtClean="0">
                <a:latin typeface="Times New Roman" pitchFamily="18" charset="0"/>
                <a:sym typeface="Symbol" pitchFamily="18" charset="2"/>
              </a:rPr>
              <a:t></a:t>
            </a:r>
            <a:r>
              <a:rPr lang="ru-RU" smtClean="0">
                <a:latin typeface="Times New Roman" pitchFamily="18" charset="0"/>
              </a:rPr>
              <a:t> æ </a:t>
            </a:r>
            <a:r>
              <a:rPr lang="ru-RU" smtClean="0">
                <a:latin typeface="Times New Roman" pitchFamily="18" charset="0"/>
                <a:sym typeface="Symbol" pitchFamily="18" charset="2"/>
              </a:rPr>
              <a:t></a:t>
            </a:r>
            <a:r>
              <a:rPr lang="ru-RU" baseline="-25000" smtClean="0"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baseline="30000" smtClean="0">
                <a:latin typeface="Times New Roman" pitchFamily="18" charset="0"/>
              </a:rPr>
              <a:t>2</a:t>
            </a:r>
            <a:r>
              <a:rPr lang="ru-RU" smtClean="0">
                <a:latin typeface="Times New Roman" pitchFamily="18" charset="0"/>
              </a:rPr>
              <a:t>  e </a:t>
            </a:r>
            <a:r>
              <a:rPr lang="ru-RU" baseline="30000" smtClean="0">
                <a:latin typeface="Times New Roman" pitchFamily="18" charset="0"/>
              </a:rPr>
              <a:t>(-æ h).</a:t>
            </a:r>
            <a:r>
              <a:rPr lang="ru-RU" smtClean="0">
                <a:latin typeface="Times New Roman" pitchFamily="18" charset="0"/>
              </a:rPr>
              <a:t> </a:t>
            </a:r>
            <a:endParaRPr lang="en-US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kk-KZ" smtClean="0">
                <a:latin typeface="Times New Roman" pitchFamily="18" charset="0"/>
              </a:rPr>
              <a:t>Для больших значений потенциалов 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l-GR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ru-RU" baseline="-25000" smtClean="0">
                <a:latin typeface="Times New Roman" pitchFamily="18" charset="0"/>
              </a:rPr>
              <a:t>э</a:t>
            </a:r>
            <a:r>
              <a:rPr lang="ru-RU" smtClean="0">
                <a:latin typeface="Times New Roman" pitchFamily="18" charset="0"/>
              </a:rPr>
              <a:t> </a:t>
            </a:r>
            <a:r>
              <a:rPr lang="kk-KZ" smtClean="0">
                <a:latin typeface="Times New Roman" pitchFamily="18" charset="0"/>
              </a:rPr>
              <a:t> = 64 с</a:t>
            </a:r>
            <a:r>
              <a:rPr lang="kk-KZ" sz="2800" baseline="-20000" smtClean="0">
                <a:latin typeface="Times New Roman" pitchFamily="18" charset="0"/>
              </a:rPr>
              <a:t>0</a:t>
            </a:r>
            <a:r>
              <a:rPr lang="kk-KZ" smtClean="0">
                <a:latin typeface="Times New Roman" pitchFamily="18" charset="0"/>
              </a:rPr>
              <a:t> RT </a:t>
            </a:r>
            <a:r>
              <a:rPr lang="kk-KZ" smtClean="0">
                <a:latin typeface="Times New Roman" pitchFamily="18" charset="0"/>
                <a:sym typeface="Symbol" pitchFamily="18" charset="2"/>
              </a:rPr>
              <a:t></a:t>
            </a:r>
            <a:r>
              <a:rPr lang="kk-KZ" smtClean="0">
                <a:latin typeface="Times New Roman" pitchFamily="18" charset="0"/>
              </a:rPr>
              <a:t> </a:t>
            </a:r>
            <a:r>
              <a:rPr lang="kk-KZ" baseline="30000" smtClean="0">
                <a:latin typeface="Times New Roman" pitchFamily="18" charset="0"/>
              </a:rPr>
              <a:t>2</a:t>
            </a:r>
            <a:r>
              <a:rPr lang="kk-KZ" smtClean="0">
                <a:latin typeface="Times New Roman" pitchFamily="18" charset="0"/>
              </a:rPr>
              <a:t> e </a:t>
            </a:r>
            <a:r>
              <a:rPr lang="kk-KZ" baseline="30000" smtClean="0">
                <a:latin typeface="Times New Roman" pitchFamily="18" charset="0"/>
              </a:rPr>
              <a:t>(-æ h)</a:t>
            </a:r>
            <a:r>
              <a:rPr lang="kk-KZ" smtClean="0">
                <a:latin typeface="Times New Roman" pitchFamily="18" charset="0"/>
              </a:rPr>
              <a:t> ;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k-KZ" smtClean="0">
                <a:latin typeface="Times New Roman" pitchFamily="18" charset="0"/>
              </a:rPr>
              <a:t>    U</a:t>
            </a:r>
            <a:r>
              <a:rPr lang="kk-KZ" baseline="-20000" smtClean="0">
                <a:latin typeface="Times New Roman" pitchFamily="18" charset="0"/>
              </a:rPr>
              <a:t>э</a:t>
            </a:r>
            <a:r>
              <a:rPr lang="kk-KZ" smtClean="0">
                <a:latin typeface="Times New Roman" pitchFamily="18" charset="0"/>
              </a:rPr>
              <a:t>(h) = 64 с</a:t>
            </a:r>
            <a:r>
              <a:rPr lang="kk-KZ" sz="2800" baseline="-20000" smtClean="0">
                <a:latin typeface="Times New Roman" pitchFamily="18" charset="0"/>
              </a:rPr>
              <a:t>0</a:t>
            </a:r>
            <a:r>
              <a:rPr lang="kk-KZ" smtClean="0">
                <a:latin typeface="Times New Roman" pitchFamily="18" charset="0"/>
              </a:rPr>
              <a:t> RT </a:t>
            </a:r>
            <a:r>
              <a:rPr lang="kk-KZ" smtClean="0">
                <a:latin typeface="Times New Roman" pitchFamily="18" charset="0"/>
                <a:sym typeface="Symbol" pitchFamily="18" charset="2"/>
              </a:rPr>
              <a:t></a:t>
            </a:r>
            <a:r>
              <a:rPr lang="kk-KZ" smtClean="0">
                <a:latin typeface="Times New Roman" pitchFamily="18" charset="0"/>
              </a:rPr>
              <a:t> </a:t>
            </a:r>
            <a:r>
              <a:rPr lang="kk-KZ" baseline="30000" smtClean="0">
                <a:latin typeface="Times New Roman" pitchFamily="18" charset="0"/>
              </a:rPr>
              <a:t>2</a:t>
            </a:r>
            <a:r>
              <a:rPr lang="kk-KZ" smtClean="0">
                <a:latin typeface="Times New Roman" pitchFamily="18" charset="0"/>
              </a:rPr>
              <a:t> e </a:t>
            </a:r>
            <a:r>
              <a:rPr lang="kk-KZ" baseline="30000" smtClean="0">
                <a:latin typeface="Times New Roman" pitchFamily="18" charset="0"/>
              </a:rPr>
              <a:t>(-æ h)</a:t>
            </a:r>
            <a:r>
              <a:rPr lang="kk-KZ" smtClean="0">
                <a:latin typeface="Times New Roman" pitchFamily="18" charset="0"/>
              </a:rPr>
              <a:t> / æ.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k-KZ" smtClean="0">
                <a:latin typeface="Times New Roman" pitchFamily="18" charset="0"/>
              </a:rPr>
              <a:t>    Здесь: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k-KZ" smtClean="0">
                <a:latin typeface="Times New Roman" pitchFamily="18" charset="0"/>
                <a:sym typeface="Symbol" pitchFamily="18" charset="2"/>
              </a:rPr>
              <a:t></a:t>
            </a:r>
            <a:r>
              <a:rPr lang="kk-KZ" smtClean="0">
                <a:latin typeface="Times New Roman" pitchFamily="18" charset="0"/>
              </a:rPr>
              <a:t> = {exp [zF </a:t>
            </a:r>
            <a:r>
              <a:rPr lang="kk-KZ" smtClean="0">
                <a:latin typeface="Times New Roman" pitchFamily="18" charset="0"/>
                <a:sym typeface="Symbol" pitchFamily="18" charset="2"/>
              </a:rPr>
              <a:t></a:t>
            </a:r>
            <a:r>
              <a:rPr lang="kk-KZ" baseline="-20000" smtClean="0">
                <a:latin typeface="Times New Roman" pitchFamily="18" charset="0"/>
                <a:sym typeface="Symbol" pitchFamily="18" charset="2"/>
              </a:rPr>
              <a:t></a:t>
            </a:r>
            <a:r>
              <a:rPr lang="kk-KZ" smtClean="0">
                <a:latin typeface="Times New Roman" pitchFamily="18" charset="0"/>
              </a:rPr>
              <a:t> /(2RT)] –1}/{exp [zF </a:t>
            </a:r>
            <a:r>
              <a:rPr lang="kk-KZ" smtClean="0">
                <a:latin typeface="Times New Roman" pitchFamily="18" charset="0"/>
                <a:sym typeface="Symbol" pitchFamily="18" charset="2"/>
              </a:rPr>
              <a:t></a:t>
            </a:r>
            <a:r>
              <a:rPr lang="kk-KZ" baseline="-20000" smtClean="0">
                <a:latin typeface="Times New Roman" pitchFamily="18" charset="0"/>
                <a:sym typeface="Symbol" pitchFamily="18" charset="2"/>
              </a:rPr>
              <a:t></a:t>
            </a:r>
            <a:r>
              <a:rPr lang="kk-KZ" smtClean="0">
                <a:latin typeface="Times New Roman" pitchFamily="18" charset="0"/>
              </a:rPr>
              <a:t> /(2RT)] +1};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k-KZ" smtClean="0">
                <a:latin typeface="Times New Roman" pitchFamily="18" charset="0"/>
              </a:rPr>
              <a:t>    с</a:t>
            </a:r>
            <a:r>
              <a:rPr lang="kk-KZ" baseline="-20000" smtClean="0">
                <a:latin typeface="Times New Roman" pitchFamily="18" charset="0"/>
              </a:rPr>
              <a:t>0</a:t>
            </a:r>
            <a:r>
              <a:rPr lang="kk-KZ" smtClean="0">
                <a:latin typeface="Times New Roman" pitchFamily="18" charset="0"/>
              </a:rPr>
              <a:t> – концентрация противоионов; z – заряд противоионов; F – постоянная Фарадея</a:t>
            </a: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200" smtClean="0"/>
              <a:t>Зависимость энергии отталкивания частиц от концентрации электролита</a:t>
            </a:r>
            <a:r>
              <a:rPr lang="ru-RU" sz="4000" smtClean="0"/>
              <a:t>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990600" y="2047875"/>
          <a:ext cx="7620000" cy="3895725"/>
        </p:xfrm>
        <a:graphic>
          <a:graphicData uri="http://schemas.openxmlformats.org/presentationml/2006/ole">
            <p:oleObj spid="_x0000_s51202" r:id="rId3" imgW="3954780" imgH="3255264" progId="">
              <p:embed/>
            </p:oleObj>
          </a:graphicData>
        </a:graphic>
      </p:graphicFrame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447800" y="6183313"/>
            <a:ext cx="662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/>
              <a:t>1 - 1·10</a:t>
            </a:r>
            <a:r>
              <a:rPr lang="ru-RU" baseline="30000"/>
              <a:t>-3</a:t>
            </a:r>
            <a:r>
              <a:rPr lang="ru-RU"/>
              <a:t>, 2 - 5·10</a:t>
            </a:r>
            <a:r>
              <a:rPr lang="ru-RU" baseline="30000"/>
              <a:t>-3</a:t>
            </a:r>
            <a:r>
              <a:rPr lang="ru-RU"/>
              <a:t>, 3 – 2,5·10</a:t>
            </a:r>
            <a:r>
              <a:rPr lang="ru-RU" baseline="30000"/>
              <a:t>-2</a:t>
            </a:r>
            <a:r>
              <a:rPr lang="ru-RU"/>
              <a:t> моль/л; </a:t>
            </a:r>
            <a:r>
              <a:rPr lang="en-US"/>
              <a:t>φ</a:t>
            </a:r>
            <a:r>
              <a:rPr lang="ru-RU" baseline="-25000"/>
              <a:t>0</a:t>
            </a:r>
            <a:r>
              <a:rPr lang="ru-RU"/>
              <a:t>=50 мВ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Суммарные силы взаимодействия частиц</a:t>
            </a:r>
            <a:r>
              <a:rPr lang="ru-RU" smtClean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9144000" cy="6324600"/>
          </a:xfrm>
        </p:spPr>
        <p:txBody>
          <a:bodyPr/>
          <a:lstStyle/>
          <a:p>
            <a:pPr eaLnBrk="1" hangingPunct="1"/>
            <a:r>
              <a:rPr lang="ru-RU" smtClean="0"/>
              <a:t>Полная энергия взаимодействия двух пластин при малых потенциалах: 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kk-KZ" smtClean="0"/>
              <a:t>U (h) = 2 </a:t>
            </a:r>
            <a:r>
              <a:rPr lang="kk-KZ" smtClean="0">
                <a:sym typeface="Symbol" pitchFamily="18" charset="2"/>
              </a:rPr>
              <a:t></a:t>
            </a:r>
            <a:r>
              <a:rPr lang="kk-KZ" baseline="-20000" smtClean="0"/>
              <a:t>0</a:t>
            </a:r>
            <a:r>
              <a:rPr lang="kk-KZ" smtClean="0"/>
              <a:t> </a:t>
            </a:r>
            <a:r>
              <a:rPr lang="kk-KZ" smtClean="0">
                <a:sym typeface="Symbol" pitchFamily="18" charset="2"/>
              </a:rPr>
              <a:t></a:t>
            </a:r>
            <a:r>
              <a:rPr lang="kk-KZ" smtClean="0"/>
              <a:t> æ </a:t>
            </a:r>
            <a:r>
              <a:rPr lang="kk-KZ" smtClean="0">
                <a:sym typeface="Symbol" pitchFamily="18" charset="2"/>
              </a:rPr>
              <a:t></a:t>
            </a:r>
            <a:r>
              <a:rPr lang="kk-KZ" baseline="-25000" smtClean="0">
                <a:sym typeface="Symbol" pitchFamily="18" charset="2"/>
              </a:rPr>
              <a:t></a:t>
            </a:r>
            <a:r>
              <a:rPr lang="kk-KZ" baseline="30000" smtClean="0"/>
              <a:t>2</a:t>
            </a:r>
            <a:r>
              <a:rPr lang="kk-KZ" smtClean="0"/>
              <a:t>e </a:t>
            </a:r>
            <a:r>
              <a:rPr lang="kk-KZ" baseline="30000" smtClean="0"/>
              <a:t>(-æ h)</a:t>
            </a:r>
            <a:r>
              <a:rPr lang="kk-KZ" smtClean="0"/>
              <a:t> -  A / (12 </a:t>
            </a:r>
            <a:r>
              <a:rPr lang="kk-KZ" smtClean="0">
                <a:sym typeface="Symbol" pitchFamily="18" charset="2"/>
              </a:rPr>
              <a:t></a:t>
            </a:r>
            <a:r>
              <a:rPr lang="kk-KZ" smtClean="0"/>
              <a:t> h</a:t>
            </a:r>
            <a:r>
              <a:rPr lang="kk-KZ" baseline="30000" smtClean="0"/>
              <a:t>2</a:t>
            </a:r>
            <a:r>
              <a:rPr lang="kk-KZ" smtClean="0"/>
              <a:t>). </a:t>
            </a:r>
          </a:p>
          <a:p>
            <a:pPr eaLnBrk="1" hangingPunct="1"/>
            <a:endParaRPr lang="kk-KZ" smtClean="0"/>
          </a:p>
          <a:p>
            <a:pPr eaLnBrk="1" hangingPunct="1"/>
            <a:r>
              <a:rPr lang="ru-RU" smtClean="0"/>
              <a:t>Полная энергия взаимодействия двух пластин при больших потенциалах: </a:t>
            </a:r>
          </a:p>
          <a:p>
            <a:pPr eaLnBrk="1" hangingPunct="1">
              <a:buFontTx/>
              <a:buNone/>
            </a:pPr>
            <a:r>
              <a:rPr lang="ru-RU" smtClean="0"/>
              <a:t>U (h) = 64 с</a:t>
            </a:r>
            <a:r>
              <a:rPr lang="ru-RU" baseline="-20000" smtClean="0"/>
              <a:t>0</a:t>
            </a:r>
            <a:r>
              <a:rPr lang="ru-RU" smtClean="0"/>
              <a:t>RT</a:t>
            </a:r>
            <a:r>
              <a:rPr lang="ru-RU" smtClean="0">
                <a:sym typeface="Symbol" pitchFamily="18" charset="2"/>
              </a:rPr>
              <a:t></a:t>
            </a:r>
            <a:r>
              <a:rPr lang="ru-RU" smtClean="0"/>
              <a:t> </a:t>
            </a:r>
            <a:r>
              <a:rPr lang="ru-RU" baseline="30000" smtClean="0"/>
              <a:t>2</a:t>
            </a:r>
            <a:r>
              <a:rPr lang="ru-RU" smtClean="0"/>
              <a:t>e </a:t>
            </a:r>
            <a:r>
              <a:rPr lang="ru-RU" baseline="30000" smtClean="0"/>
              <a:t>(-æ h)</a:t>
            </a:r>
            <a:r>
              <a:rPr lang="ru-RU" smtClean="0"/>
              <a:t>/ æ - </a:t>
            </a:r>
            <a:r>
              <a:rPr lang="kk-KZ" smtClean="0"/>
              <a:t>A/ (12</a:t>
            </a:r>
            <a:r>
              <a:rPr lang="kk-KZ" smtClean="0">
                <a:sym typeface="Symbol" pitchFamily="18" charset="2"/>
              </a:rPr>
              <a:t></a:t>
            </a:r>
            <a:r>
              <a:rPr lang="kk-KZ" smtClean="0"/>
              <a:t> h</a:t>
            </a:r>
            <a:r>
              <a:rPr lang="kk-KZ" baseline="30000" smtClean="0"/>
              <a:t>2</a:t>
            </a:r>
            <a:r>
              <a:rPr lang="kk-KZ" smtClean="0"/>
              <a:t>).</a:t>
            </a:r>
          </a:p>
          <a:p>
            <a:endParaRPr lang="ru-RU" smtClean="0"/>
          </a:p>
          <a:p>
            <a:r>
              <a:rPr lang="ru-RU" smtClean="0"/>
              <a:t>Для сферических частиц:</a:t>
            </a:r>
          </a:p>
          <a:p>
            <a:pPr>
              <a:buFontTx/>
              <a:buNone/>
            </a:pPr>
            <a:r>
              <a:rPr lang="kk-KZ" smtClean="0"/>
              <a:t>U (h) = 2 </a:t>
            </a:r>
            <a:r>
              <a:rPr lang="kk-KZ" smtClean="0">
                <a:sym typeface="Symbol" pitchFamily="18" charset="2"/>
              </a:rPr>
              <a:t></a:t>
            </a:r>
            <a:r>
              <a:rPr lang="kk-KZ" baseline="-20000" smtClean="0"/>
              <a:t>0</a:t>
            </a:r>
            <a:r>
              <a:rPr lang="kk-KZ" smtClean="0"/>
              <a:t> </a:t>
            </a:r>
            <a:r>
              <a:rPr lang="kk-KZ" smtClean="0">
                <a:sym typeface="Symbol" pitchFamily="18" charset="2"/>
              </a:rPr>
              <a:t></a:t>
            </a:r>
            <a:r>
              <a:rPr lang="kk-KZ" smtClean="0"/>
              <a:t> </a:t>
            </a:r>
            <a:r>
              <a:rPr lang="en-US" smtClean="0"/>
              <a:t>r</a:t>
            </a:r>
            <a:r>
              <a:rPr lang="kk-KZ" smtClean="0"/>
              <a:t> </a:t>
            </a:r>
            <a:r>
              <a:rPr lang="kk-KZ" smtClean="0">
                <a:sym typeface="Symbol" pitchFamily="18" charset="2"/>
              </a:rPr>
              <a:t></a:t>
            </a:r>
            <a:r>
              <a:rPr lang="kk-KZ" baseline="-25000" smtClean="0">
                <a:sym typeface="Symbol" pitchFamily="18" charset="2"/>
              </a:rPr>
              <a:t></a:t>
            </a:r>
            <a:r>
              <a:rPr lang="kk-KZ" baseline="30000" smtClean="0"/>
              <a:t>2</a:t>
            </a:r>
            <a:r>
              <a:rPr lang="en-US" baseline="30000" smtClean="0"/>
              <a:t> </a:t>
            </a:r>
            <a:r>
              <a:rPr lang="en-US" smtClean="0"/>
              <a:t>ln</a:t>
            </a:r>
            <a:r>
              <a:rPr lang="kk-KZ" smtClean="0"/>
              <a:t> (</a:t>
            </a:r>
            <a:r>
              <a:rPr lang="en-US" smtClean="0"/>
              <a:t>1+exp(</a:t>
            </a:r>
            <a:r>
              <a:rPr lang="kk-KZ" smtClean="0"/>
              <a:t>-æ h)</a:t>
            </a:r>
            <a:r>
              <a:rPr lang="en-US" smtClean="0"/>
              <a:t>)</a:t>
            </a:r>
            <a:r>
              <a:rPr lang="kk-KZ" smtClean="0"/>
              <a:t> - A</a:t>
            </a:r>
            <a:r>
              <a:rPr lang="en-US" smtClean="0"/>
              <a:t>r</a:t>
            </a:r>
            <a:r>
              <a:rPr lang="kk-KZ" smtClean="0"/>
              <a:t> /(12h). </a:t>
            </a:r>
          </a:p>
          <a:p>
            <a:pPr eaLnBrk="1" hangingPunct="1">
              <a:buFontTx/>
              <a:buNone/>
            </a:pPr>
            <a:r>
              <a:rPr lang="kk-KZ" smtClean="0"/>
              <a:t> 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Баланс внутренней энергии </a:t>
            </a:r>
            <a:r>
              <a:rPr lang="el-GR" dirty="0" smtClean="0"/>
              <a:t>Δ</a:t>
            </a:r>
            <a:r>
              <a:rPr lang="en-US" dirty="0" smtClean="0"/>
              <a:t>U</a:t>
            </a:r>
            <a:r>
              <a:rPr lang="ru-RU" dirty="0" smtClean="0"/>
              <a:t> </a:t>
            </a:r>
            <a:r>
              <a:rPr lang="ru-RU" dirty="0"/>
              <a:t>в процессе диспергирования складывается из затраты энергии на разрыв молекулярных связей с образованием новой поверхности (работа </a:t>
            </a:r>
            <a:r>
              <a:rPr lang="ru-RU" dirty="0" err="1"/>
              <a:t>когезии</a:t>
            </a:r>
            <a:r>
              <a:rPr lang="ru-RU" dirty="0"/>
              <a:t> ) и выигрыша в результате межфазного </a:t>
            </a:r>
            <a:r>
              <a:rPr lang="ru-RU" dirty="0" err="1"/>
              <a:t>сольватационного</a:t>
            </a:r>
            <a:r>
              <a:rPr lang="ru-RU" dirty="0"/>
              <a:t> взаимодействия (работа адгезии ). Для </a:t>
            </a:r>
            <a:r>
              <a:rPr lang="ru-RU" dirty="0" err="1"/>
              <a:t>лиофильных</a:t>
            </a:r>
            <a:r>
              <a:rPr lang="ru-RU" dirty="0"/>
              <a:t> систем 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Это </a:t>
            </a:r>
            <a:r>
              <a:rPr lang="ru-RU" dirty="0"/>
              <a:t>означает, что внутренняя энергия системы уменьшается в результате диспергирования </a:t>
            </a:r>
            <a:r>
              <a:rPr lang="ru-RU" dirty="0" smtClean="0"/>
              <a:t>    ( </a:t>
            </a:r>
            <a:r>
              <a:rPr lang="el-GR" dirty="0" smtClean="0"/>
              <a:t>Δ</a:t>
            </a:r>
            <a:r>
              <a:rPr lang="en-US" dirty="0" smtClean="0"/>
              <a:t>U</a:t>
            </a:r>
            <a:r>
              <a:rPr lang="ru-RU" dirty="0"/>
              <a:t>&lt;0).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00563" y="3213100"/>
          <a:ext cx="1295400" cy="536575"/>
        </p:xfrm>
        <a:graphic>
          <a:graphicData uri="http://schemas.openxmlformats.org/presentationml/2006/ole">
            <p:oleObj spid="_x0000_s7170" name="Формула" r:id="rId3" imgW="545863" imgH="228501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Чередование зон устойчивости и коагуляции</a:t>
            </a:r>
            <a:br>
              <a:rPr lang="ru-RU" sz="2800" smtClean="0"/>
            </a:br>
            <a:r>
              <a:rPr lang="ru-RU" sz="2800" smtClean="0"/>
              <a:t>(зоны коагуляции заштрихованы)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922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2438400" y="1828800"/>
          <a:ext cx="5022850" cy="4033838"/>
        </p:xfrm>
        <a:graphic>
          <a:graphicData uri="http://schemas.openxmlformats.org/presentationml/2006/ole">
            <p:oleObj spid="_x0000_s52226" r:id="rId3" imgW="3134893" imgH="252574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Лиофобные коллоиды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/>
              <a:t>Лиофобные</a:t>
            </a:r>
            <a:r>
              <a:rPr lang="ru-RU" dirty="0"/>
              <a:t> коллоиды характеризуются энергией связи внутри </a:t>
            </a:r>
            <a:r>
              <a:rPr lang="kk-KZ" dirty="0"/>
              <a:t>дисперсной фазы</a:t>
            </a:r>
            <a:r>
              <a:rPr lang="ru-RU" dirty="0"/>
              <a:t> значительно большей, чем энергия межфазного взаимодействия 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 </a:t>
            </a:r>
            <a:r>
              <a:rPr lang="ru-RU" dirty="0"/>
              <a:t>это различие не компенсируется </a:t>
            </a:r>
            <a:r>
              <a:rPr lang="ru-RU" dirty="0" err="1"/>
              <a:t>энтропийным</a:t>
            </a:r>
            <a:r>
              <a:rPr lang="ru-RU" dirty="0"/>
              <a:t> фактором: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 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Δ</a:t>
            </a:r>
            <a:r>
              <a:rPr lang="en-US" dirty="0" smtClean="0"/>
              <a:t>F</a:t>
            </a:r>
            <a:r>
              <a:rPr lang="en-US" sz="3400" baseline="-25000" dirty="0" smtClean="0"/>
              <a:t>s </a:t>
            </a:r>
            <a:r>
              <a:rPr lang="en-US" sz="3400" dirty="0" smtClean="0"/>
              <a:t>=</a:t>
            </a:r>
            <a:r>
              <a:rPr lang="el-GR" sz="3400" dirty="0" smtClean="0"/>
              <a:t>Δ</a:t>
            </a:r>
            <a:r>
              <a:rPr lang="en-US" dirty="0" smtClean="0"/>
              <a:t>U</a:t>
            </a:r>
            <a:r>
              <a:rPr lang="ru-RU" dirty="0" smtClean="0"/>
              <a:t>-</a:t>
            </a:r>
            <a:r>
              <a:rPr lang="en-US" dirty="0" smtClean="0"/>
              <a:t> T</a:t>
            </a:r>
            <a:r>
              <a:rPr lang="el-GR" dirty="0" smtClean="0"/>
              <a:t>Δ</a:t>
            </a:r>
            <a:r>
              <a:rPr lang="en-US" dirty="0" smtClean="0"/>
              <a:t>S</a:t>
            </a:r>
            <a:r>
              <a:rPr lang="ru-RU" dirty="0" smtClean="0"/>
              <a:t>&gt;0</a:t>
            </a:r>
            <a:r>
              <a:rPr lang="en-US" dirty="0" smtClean="0"/>
              <a:t>                                 </a:t>
            </a:r>
            <a:r>
              <a:rPr lang="ru-RU" dirty="0" smtClean="0"/>
              <a:t> (2)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 этом случае диспергирование не идет самопроизвольно, а требует затраты внешней работы. </a:t>
            </a:r>
            <a:r>
              <a:rPr lang="ru-RU" dirty="0" err="1"/>
              <a:t>Лиофобные</a:t>
            </a:r>
            <a:r>
              <a:rPr lang="ru-RU" dirty="0"/>
              <a:t> системы </a:t>
            </a:r>
            <a:r>
              <a:rPr lang="ru-RU" dirty="0" err="1"/>
              <a:t>термодинамически</a:t>
            </a:r>
            <a:r>
              <a:rPr lang="ru-RU" dirty="0"/>
              <a:t> неустойчивы и обладают значительным поверхностным натяжением </a:t>
            </a:r>
            <a:r>
              <a:rPr lang="ru-RU" dirty="0" smtClean="0"/>
              <a:t>(</a:t>
            </a:r>
            <a:r>
              <a:rPr lang="el-GR" dirty="0" smtClean="0"/>
              <a:t>σ</a:t>
            </a:r>
            <a:r>
              <a:rPr lang="ru-RU" dirty="0" smtClean="0"/>
              <a:t> </a:t>
            </a:r>
            <a:r>
              <a:rPr lang="ru-RU" dirty="0"/>
              <a:t>) на межфазной </a:t>
            </a:r>
            <a:r>
              <a:rPr lang="ru-RU" dirty="0" smtClean="0"/>
              <a:t>границе.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Таким образом, для </a:t>
            </a:r>
            <a:r>
              <a:rPr lang="ru-RU" dirty="0" err="1"/>
              <a:t>лиофобных</a:t>
            </a:r>
            <a:r>
              <a:rPr lang="ru-RU" dirty="0"/>
              <a:t> систем проблема устойчивости имеет первостепенное значение.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Несмотря на термодинамическую неустойчивость, многие </a:t>
            </a:r>
            <a:r>
              <a:rPr lang="ru-RU" dirty="0" err="1"/>
              <a:t>лиофобные</a:t>
            </a:r>
            <a:r>
              <a:rPr lang="ru-RU" dirty="0"/>
              <a:t> системы существуют в метастабильном состоянии очень долгое время.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/>
              <a:t>Песковым</a:t>
            </a:r>
            <a:r>
              <a:rPr lang="ru-RU" dirty="0"/>
              <a:t> было введено понятие о различных видах устойчивости: </a:t>
            </a:r>
            <a:r>
              <a:rPr lang="ru-RU" dirty="0" err="1"/>
              <a:t>седиментационной</a:t>
            </a:r>
            <a:r>
              <a:rPr lang="ru-RU" dirty="0"/>
              <a:t> и </a:t>
            </a:r>
            <a:r>
              <a:rPr lang="ru-RU" dirty="0" err="1"/>
              <a:t>агрегативной</a:t>
            </a:r>
            <a:r>
              <a:rPr lang="ru-RU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2913063" y="1916113"/>
          <a:ext cx="1446212" cy="536575"/>
        </p:xfrm>
        <a:graphic>
          <a:graphicData uri="http://schemas.openxmlformats.org/presentationml/2006/ole">
            <p:oleObj spid="_x0000_s17412" name="Формула" r:id="rId3" imgW="609600" imgH="228600" progId="Equation.3">
              <p:embed/>
            </p:oleObj>
          </a:graphicData>
        </a:graphic>
      </p:graphicFrame>
      <p:sp>
        <p:nvSpPr>
          <p:cNvPr id="1741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err="1" smtClean="0"/>
              <a:t>Седиментационная</a:t>
            </a:r>
            <a:r>
              <a:rPr lang="ru-RU" b="1" i="1" dirty="0" smtClean="0"/>
              <a:t> устойчивость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err="1"/>
              <a:t>Седиментационная</a:t>
            </a:r>
            <a:r>
              <a:rPr lang="ru-RU" b="1" i="1" dirty="0"/>
              <a:t> устойчивость – </a:t>
            </a:r>
            <a:r>
              <a:rPr lang="ru-RU" dirty="0" err="1"/>
              <a:t>устойчивость</a:t>
            </a:r>
            <a:r>
              <a:rPr lang="ru-RU" dirty="0"/>
              <a:t> дисперсной фазы по отношению к силе тяжести. Нарушение </a:t>
            </a:r>
            <a:r>
              <a:rPr lang="ru-RU" dirty="0" err="1"/>
              <a:t>седиментационной</a:t>
            </a:r>
            <a:r>
              <a:rPr lang="ru-RU" dirty="0"/>
              <a:t> устойчивости может быть вызвано: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/>
              <a:t>оседанием частиц в грубодисперсных системах;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/>
              <a:t>изотермической перегонкой мелких частиц в крупные с последующим оседанием последних;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/>
              <a:t>потерей </a:t>
            </a:r>
            <a:r>
              <a:rPr lang="ru-RU" dirty="0" err="1"/>
              <a:t>агрегативной</a:t>
            </a:r>
            <a:r>
              <a:rPr lang="ru-RU" dirty="0"/>
              <a:t> устойчивости в результате слипания частиц (коагуляции) под действием различных факторов.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Агрегативная устойчивость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err="1"/>
              <a:t>Агрегативная</a:t>
            </a:r>
            <a:r>
              <a:rPr lang="ru-RU" b="1" i="1" dirty="0"/>
              <a:t> устойчивость – </a:t>
            </a:r>
            <a:r>
              <a:rPr lang="ru-RU" dirty="0"/>
              <a:t>это способность дисперсной системы сохранять дисперсность и индивидуальность частиц дисперсной фазы. Потеря </a:t>
            </a:r>
            <a:r>
              <a:rPr lang="ru-RU" dirty="0" err="1"/>
              <a:t>агрегативной</a:t>
            </a:r>
            <a:r>
              <a:rPr lang="ru-RU" dirty="0"/>
              <a:t> устойчивости происходит в результате </a:t>
            </a:r>
            <a:r>
              <a:rPr lang="ru-RU" i="1" dirty="0"/>
              <a:t>коагуляции </a:t>
            </a:r>
            <a:r>
              <a:rPr lang="ru-RU" dirty="0"/>
              <a:t>– слипания частиц под действием различных факторов.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Потеря одного или другого вида устойчивости приводит к разрушению дисперсных систем. Процессы, протекающие при получении и разрушении дисперсных систем, можно схематически изобразить следующим образом: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2530" name="Полотно 2"/>
          <p:cNvGrpSpPr>
            <a:grpSpLocks/>
          </p:cNvGrpSpPr>
          <p:nvPr/>
        </p:nvGrpSpPr>
        <p:grpSpPr bwMode="auto">
          <a:xfrm>
            <a:off x="1116013" y="836613"/>
            <a:ext cx="7416800" cy="4767262"/>
            <a:chOff x="0" y="0"/>
            <a:chExt cx="60579" cy="35433"/>
          </a:xfrm>
        </p:grpSpPr>
        <p:sp>
          <p:nvSpPr>
            <p:cNvPr id="22531" name="AutoShape 29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60579" cy="3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32" name="Oval 4"/>
            <p:cNvSpPr>
              <a:spLocks noChangeArrowheads="1"/>
            </p:cNvSpPr>
            <p:nvPr/>
          </p:nvSpPr>
          <p:spPr bwMode="auto">
            <a:xfrm>
              <a:off x="19431" y="0"/>
              <a:ext cx="17145" cy="68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ea typeface="Times New Roman" pitchFamily="18" charset="0"/>
                  <a:cs typeface="Arial" charset="0"/>
                </a:rPr>
                <a:t>Устойчивые </a:t>
              </a:r>
              <a:endParaRPr lang="ru-RU" sz="600">
                <a:ea typeface="Times New Roman" pitchFamily="18" charset="0"/>
                <a:cs typeface="Arial" charset="0"/>
              </a:endParaRPr>
            </a:p>
            <a:p>
              <a:pPr algn="ctr" eaLnBrk="0" hangingPunct="0"/>
              <a:r>
                <a:rPr lang="ru-RU" sz="1200">
                  <a:ea typeface="Times New Roman" pitchFamily="18" charset="0"/>
                  <a:cs typeface="Arial" charset="0"/>
                </a:rPr>
                <a:t>дисперсии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33" name="Oval 5"/>
            <p:cNvSpPr>
              <a:spLocks noChangeArrowheads="1"/>
            </p:cNvSpPr>
            <p:nvPr/>
          </p:nvSpPr>
          <p:spPr bwMode="auto">
            <a:xfrm>
              <a:off x="0" y="16002"/>
              <a:ext cx="16002" cy="57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ea typeface="Times New Roman" pitchFamily="18" charset="0"/>
                  <a:cs typeface="Arial" charset="0"/>
                </a:rPr>
                <a:t>Истинный</a:t>
              </a:r>
              <a:endParaRPr lang="ru-RU" sz="600">
                <a:ea typeface="Times New Roman" pitchFamily="18" charset="0"/>
                <a:cs typeface="Arial" charset="0"/>
              </a:endParaRPr>
            </a:p>
            <a:p>
              <a:pPr algn="ctr" eaLnBrk="0" hangingPunct="0"/>
              <a:r>
                <a:rPr lang="ru-RU" sz="1200">
                  <a:ea typeface="Times New Roman" pitchFamily="18" charset="0"/>
                  <a:cs typeface="Arial" charset="0"/>
                </a:rPr>
                <a:t>раствор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34" name="Oval 6"/>
            <p:cNvSpPr>
              <a:spLocks noChangeArrowheads="1"/>
            </p:cNvSpPr>
            <p:nvPr/>
          </p:nvSpPr>
          <p:spPr bwMode="auto">
            <a:xfrm>
              <a:off x="44577" y="16002"/>
              <a:ext cx="16002" cy="57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ea typeface="Times New Roman" pitchFamily="18" charset="0"/>
                  <a:cs typeface="Arial" charset="0"/>
                </a:rPr>
                <a:t>Грубые </a:t>
              </a:r>
              <a:endParaRPr lang="ru-RU" sz="600">
                <a:ea typeface="Times New Roman" pitchFamily="18" charset="0"/>
                <a:cs typeface="Arial" charset="0"/>
              </a:endParaRPr>
            </a:p>
            <a:p>
              <a:pPr algn="ctr" eaLnBrk="0" hangingPunct="0"/>
              <a:r>
                <a:rPr lang="ru-RU" sz="1200">
                  <a:ea typeface="Times New Roman" pitchFamily="18" charset="0"/>
                  <a:cs typeface="Arial" charset="0"/>
                </a:rPr>
                <a:t>дисперсии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35" name="Oval 7"/>
            <p:cNvSpPr>
              <a:spLocks noChangeArrowheads="1"/>
            </p:cNvSpPr>
            <p:nvPr/>
          </p:nvSpPr>
          <p:spPr bwMode="auto">
            <a:xfrm>
              <a:off x="19431" y="27432"/>
              <a:ext cx="19431" cy="800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ea typeface="Times New Roman" pitchFamily="18" charset="0"/>
                  <a:cs typeface="Arial" charset="0"/>
                </a:rPr>
                <a:t>Агрегаты частиц, разделенных жидкими прослойками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36" name="Line 8" descr="Растворение"/>
            <p:cNvSpPr>
              <a:spLocks noChangeShapeType="1"/>
            </p:cNvSpPr>
            <p:nvPr/>
          </p:nvSpPr>
          <p:spPr bwMode="auto">
            <a:xfrm flipH="1">
              <a:off x="9144" y="5715"/>
              <a:ext cx="10287" cy="68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 flipV="1">
              <a:off x="12573" y="10287"/>
              <a:ext cx="5715" cy="45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>
              <a:off x="37719" y="5715"/>
              <a:ext cx="10287" cy="68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9" name="Line 11"/>
            <p:cNvSpPr>
              <a:spLocks noChangeShapeType="1"/>
            </p:cNvSpPr>
            <p:nvPr/>
          </p:nvSpPr>
          <p:spPr bwMode="auto">
            <a:xfrm flipH="1" flipV="1">
              <a:off x="36576" y="9144"/>
              <a:ext cx="8001" cy="57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V="1">
              <a:off x="37719" y="25146"/>
              <a:ext cx="4572" cy="34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H="1">
              <a:off x="40005" y="22860"/>
              <a:ext cx="9144" cy="8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2" name="Line 14"/>
            <p:cNvSpPr>
              <a:spLocks noChangeShapeType="1"/>
            </p:cNvSpPr>
            <p:nvPr/>
          </p:nvSpPr>
          <p:spPr bwMode="auto">
            <a:xfrm flipH="1" flipV="1">
              <a:off x="17145" y="24003"/>
              <a:ext cx="4572" cy="34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>
              <a:off x="10287" y="22860"/>
              <a:ext cx="9144" cy="68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>
              <a:off x="30861" y="9144"/>
              <a:ext cx="0" cy="160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5" name="Line 17"/>
            <p:cNvSpPr>
              <a:spLocks noChangeShapeType="1"/>
            </p:cNvSpPr>
            <p:nvPr/>
          </p:nvSpPr>
          <p:spPr bwMode="auto">
            <a:xfrm flipV="1">
              <a:off x="26289" y="10287"/>
              <a:ext cx="6" cy="148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6" name="Oval 18"/>
            <p:cNvSpPr>
              <a:spLocks noChangeArrowheads="1"/>
            </p:cNvSpPr>
            <p:nvPr/>
          </p:nvSpPr>
          <p:spPr bwMode="auto">
            <a:xfrm>
              <a:off x="1143" y="12954"/>
              <a:ext cx="12573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100">
                  <a:ea typeface="Times New Roman" pitchFamily="18" charset="0"/>
                  <a:cs typeface="Arial" charset="0"/>
                </a:rPr>
                <a:t>растворение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47" name="Oval 19"/>
            <p:cNvSpPr>
              <a:spLocks noChangeArrowheads="1"/>
            </p:cNvSpPr>
            <p:nvPr/>
          </p:nvSpPr>
          <p:spPr bwMode="auto">
            <a:xfrm>
              <a:off x="16002" y="7239"/>
              <a:ext cx="12573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100">
                  <a:ea typeface="Times New Roman" pitchFamily="18" charset="0"/>
                  <a:cs typeface="Arial" charset="0"/>
                </a:rPr>
                <a:t>конденсация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48" name="Oval 20"/>
            <p:cNvSpPr>
              <a:spLocks noChangeArrowheads="1"/>
            </p:cNvSpPr>
            <p:nvPr/>
          </p:nvSpPr>
          <p:spPr bwMode="auto">
            <a:xfrm>
              <a:off x="14859" y="13716"/>
              <a:ext cx="11430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100">
                  <a:ea typeface="Times New Roman" pitchFamily="18" charset="0"/>
                  <a:cs typeface="Arial" charset="0"/>
                </a:rPr>
                <a:t>пептизация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49" name="Oval 21"/>
            <p:cNvSpPr>
              <a:spLocks noChangeArrowheads="1"/>
            </p:cNvSpPr>
            <p:nvPr/>
          </p:nvSpPr>
          <p:spPr bwMode="auto">
            <a:xfrm>
              <a:off x="12573" y="20574"/>
              <a:ext cx="12573" cy="3429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100">
                  <a:ea typeface="Times New Roman" pitchFamily="18" charset="0"/>
                  <a:cs typeface="Arial" charset="0"/>
                </a:rPr>
                <a:t>растворение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50" name="Oval 22"/>
            <p:cNvSpPr>
              <a:spLocks noChangeArrowheads="1"/>
            </p:cNvSpPr>
            <p:nvPr/>
          </p:nvSpPr>
          <p:spPr bwMode="auto">
            <a:xfrm>
              <a:off x="6858" y="28575"/>
              <a:ext cx="12573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100">
                  <a:ea typeface="Times New Roman" pitchFamily="18" charset="0"/>
                  <a:cs typeface="Arial" charset="0"/>
                </a:rPr>
                <a:t>конденсация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>
              <a:off x="24003" y="16002"/>
              <a:ext cx="1143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2" name="Oval 24"/>
            <p:cNvSpPr>
              <a:spLocks noChangeArrowheads="1"/>
            </p:cNvSpPr>
            <p:nvPr/>
          </p:nvSpPr>
          <p:spPr bwMode="auto">
            <a:xfrm>
              <a:off x="30861" y="15240"/>
              <a:ext cx="12573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100">
                  <a:ea typeface="Times New Roman" pitchFamily="18" charset="0"/>
                  <a:cs typeface="Arial" charset="0"/>
                </a:rPr>
                <a:t>флокуляция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 flipH="1">
              <a:off x="32004" y="17145"/>
              <a:ext cx="1143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Oval 26"/>
            <p:cNvSpPr>
              <a:spLocks noChangeArrowheads="1"/>
            </p:cNvSpPr>
            <p:nvPr/>
          </p:nvSpPr>
          <p:spPr bwMode="auto">
            <a:xfrm>
              <a:off x="29718" y="6096"/>
              <a:ext cx="17145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ea typeface="Times New Roman" pitchFamily="18" charset="0"/>
                  <a:cs typeface="Arial" charset="0"/>
                </a:rPr>
                <a:t>диспергиров</a:t>
              </a:r>
              <a:r>
                <a:rPr lang="ru-RU" sz="1100">
                  <a:ea typeface="Times New Roman" pitchFamily="18" charset="0"/>
                  <a:cs typeface="Arial" charset="0"/>
                </a:rPr>
                <a:t>ание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55" name="Oval 27"/>
            <p:cNvSpPr>
              <a:spLocks noChangeArrowheads="1"/>
            </p:cNvSpPr>
            <p:nvPr/>
          </p:nvSpPr>
          <p:spPr bwMode="auto">
            <a:xfrm>
              <a:off x="40005" y="22098"/>
              <a:ext cx="17145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ea typeface="Times New Roman" pitchFamily="18" charset="0"/>
                  <a:cs typeface="Arial" charset="0"/>
                </a:rPr>
                <a:t>диспергиров</a:t>
              </a:r>
              <a:r>
                <a:rPr lang="ru-RU" sz="1100">
                  <a:ea typeface="Times New Roman" pitchFamily="18" charset="0"/>
                  <a:cs typeface="Arial" charset="0"/>
                </a:rPr>
                <a:t>ание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556" name="Oval 28"/>
            <p:cNvSpPr>
              <a:spLocks noChangeArrowheads="1"/>
            </p:cNvSpPr>
            <p:nvPr/>
          </p:nvSpPr>
          <p:spPr bwMode="auto">
            <a:xfrm>
              <a:off x="38862" y="30099"/>
              <a:ext cx="13716" cy="3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100">
                  <a:ea typeface="Times New Roman" pitchFamily="18" charset="0"/>
                  <a:cs typeface="Arial" charset="0"/>
                </a:rPr>
                <a:t>коалесценция</a:t>
              </a:r>
              <a:endParaRPr lang="ru-RU">
                <a:ea typeface="Times New Roman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/>
              <a:t>Флокуляция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err="1"/>
              <a:t>Флокуляция</a:t>
            </a:r>
            <a:r>
              <a:rPr lang="ru-RU" b="1" i="1" dirty="0"/>
              <a:t> </a:t>
            </a:r>
            <a:r>
              <a:rPr lang="ru-RU" dirty="0"/>
              <a:t>– процесс взаимной фиксации частиц на сравнительно малых расстояниях друг от друга, отличается от процесса </a:t>
            </a:r>
            <a:r>
              <a:rPr lang="ru-RU" b="1" dirty="0"/>
              <a:t>коагуляции</a:t>
            </a:r>
            <a:r>
              <a:rPr lang="ru-RU" dirty="0"/>
              <a:t> (</a:t>
            </a:r>
            <a:r>
              <a:rPr lang="ru-RU" b="1" dirty="0" err="1"/>
              <a:t>коалесценции</a:t>
            </a:r>
            <a:r>
              <a:rPr lang="ru-RU" dirty="0"/>
              <a:t>) – полного слипания (слияния, объединения) частиц. Во </a:t>
            </a:r>
            <a:r>
              <a:rPr lang="ru-RU" dirty="0" err="1"/>
              <a:t>флокулированном</a:t>
            </a:r>
            <a:r>
              <a:rPr lang="ru-RU" dirty="0"/>
              <a:t>, но устойчивом к </a:t>
            </a:r>
            <a:r>
              <a:rPr lang="ru-RU" dirty="0" err="1"/>
              <a:t>коалесценции</a:t>
            </a:r>
            <a:r>
              <a:rPr lang="ru-RU" dirty="0"/>
              <a:t>, состоянии отдельные частицы объединены в крупные агрегаты и образуют так называемую </a:t>
            </a:r>
            <a:r>
              <a:rPr lang="ru-RU" dirty="0" err="1"/>
              <a:t>коагуляционную</a:t>
            </a:r>
            <a:r>
              <a:rPr lang="ru-RU" dirty="0"/>
              <a:t> структуру – системы, промежуточные по своим физико-механическим свойствам между идеально упругими телами и </a:t>
            </a:r>
            <a:r>
              <a:rPr lang="ru-RU" dirty="0" err="1"/>
              <a:t>ньютоновскими</a:t>
            </a:r>
            <a:r>
              <a:rPr lang="ru-RU" dirty="0"/>
              <a:t> жидкостями.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2125</Words>
  <Application>Microsoft Office PowerPoint</Application>
  <PresentationFormat>Экран (4:3)</PresentationFormat>
  <Paragraphs>172</Paragraphs>
  <Slides>40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Формула</vt:lpstr>
      <vt:lpstr>Лекция 13. Устойчивость нанодисперсных систем. Типы устойчивости. Коагуляция. </vt:lpstr>
      <vt:lpstr>Слайд 2</vt:lpstr>
      <vt:lpstr>Лиофильные коллоиды</vt:lpstr>
      <vt:lpstr>Слайд 4</vt:lpstr>
      <vt:lpstr>Лиофобные коллоиды</vt:lpstr>
      <vt:lpstr>Седиментационная устойчивость</vt:lpstr>
      <vt:lpstr>Агрегативная устойчивость</vt:lpstr>
      <vt:lpstr>Слайд 8</vt:lpstr>
      <vt:lpstr>Флокуляция</vt:lpstr>
      <vt:lpstr>Коагулирующее действие электролитов</vt:lpstr>
      <vt:lpstr> Механизм и кинетика коагуляции золей электролитами </vt:lpstr>
      <vt:lpstr>Взаимная коагуляция золей</vt:lpstr>
      <vt:lpstr>Старение золей и пептизация </vt:lpstr>
      <vt:lpstr>Пептизация</vt:lpstr>
      <vt:lpstr>Кинетика быстрой и медленной коагуляции.</vt:lpstr>
      <vt:lpstr>Зоны коагуляции</vt:lpstr>
      <vt:lpstr>  </vt:lpstr>
      <vt:lpstr>Слайд 18</vt:lpstr>
      <vt:lpstr>Слайд 19</vt:lpstr>
      <vt:lpstr>Слайд 20</vt:lpstr>
      <vt:lpstr>Слайд 21</vt:lpstr>
      <vt:lpstr>Рисунок 1</vt:lpstr>
      <vt:lpstr>Слайд 23</vt:lpstr>
      <vt:lpstr>Слайд 24</vt:lpstr>
      <vt:lpstr>Рисунок 2</vt:lpstr>
      <vt:lpstr>Слайд 26</vt:lpstr>
      <vt:lpstr>Теория устойчивости Дерягина-Ландау-Фервей-Овербека (ДЛФО)</vt:lpstr>
      <vt:lpstr>Слайд 28</vt:lpstr>
      <vt:lpstr>Основные составляющие расклинивающего давления: </vt:lpstr>
      <vt:lpstr>Силы притяжения</vt:lpstr>
      <vt:lpstr>Слайд 31</vt:lpstr>
      <vt:lpstr>Слайд 32</vt:lpstr>
      <vt:lpstr>Слайд 33</vt:lpstr>
      <vt:lpstr>Слайд 34</vt:lpstr>
      <vt:lpstr>Силы отталкивания </vt:lpstr>
      <vt:lpstr>Слайд 36</vt:lpstr>
      <vt:lpstr>Зависимость энергии отталкивания частиц от концентрации электролита </vt:lpstr>
      <vt:lpstr>Суммарные силы взаимодействия частиц </vt:lpstr>
      <vt:lpstr>Слайд 39</vt:lpstr>
      <vt:lpstr> Чередование зон устойчивости и коагуляции (зоны коагуляции заштрихованы) 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21. Устойчивость коллоидных систем. Типы устойчивости. Коагуляция. Факторы устойчивости дисперсных систем.</dc:title>
  <dc:creator>Admin</dc:creator>
  <cp:lastModifiedBy>Admin</cp:lastModifiedBy>
  <cp:revision>7</cp:revision>
  <dcterms:created xsi:type="dcterms:W3CDTF">2018-04-01T18:35:13Z</dcterms:created>
  <dcterms:modified xsi:type="dcterms:W3CDTF">2023-04-10T15:25:50Z</dcterms:modified>
</cp:coreProperties>
</file>